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881" r:id="rId2"/>
  </p:sldMasterIdLst>
  <p:notesMasterIdLst>
    <p:notesMasterId r:id="rId48"/>
  </p:notesMasterIdLst>
  <p:handoutMasterIdLst>
    <p:handoutMasterId r:id="rId49"/>
  </p:handoutMasterIdLst>
  <p:sldIdLst>
    <p:sldId id="288" r:id="rId3"/>
    <p:sldId id="332" r:id="rId4"/>
    <p:sldId id="331" r:id="rId5"/>
    <p:sldId id="289" r:id="rId6"/>
    <p:sldId id="302" r:id="rId7"/>
    <p:sldId id="305" r:id="rId8"/>
    <p:sldId id="304" r:id="rId9"/>
    <p:sldId id="300" r:id="rId10"/>
    <p:sldId id="303" r:id="rId11"/>
    <p:sldId id="306" r:id="rId12"/>
    <p:sldId id="279" r:id="rId13"/>
    <p:sldId id="280" r:id="rId14"/>
    <p:sldId id="320" r:id="rId15"/>
    <p:sldId id="323" r:id="rId16"/>
    <p:sldId id="324" r:id="rId17"/>
    <p:sldId id="307" r:id="rId18"/>
    <p:sldId id="339" r:id="rId19"/>
    <p:sldId id="341" r:id="rId20"/>
    <p:sldId id="342" r:id="rId21"/>
    <p:sldId id="340" r:id="rId22"/>
    <p:sldId id="308" r:id="rId23"/>
    <p:sldId id="322" r:id="rId24"/>
    <p:sldId id="309" r:id="rId25"/>
    <p:sldId id="351" r:id="rId26"/>
    <p:sldId id="319" r:id="rId27"/>
    <p:sldId id="325" r:id="rId28"/>
    <p:sldId id="344" r:id="rId29"/>
    <p:sldId id="345" r:id="rId30"/>
    <p:sldId id="310" r:id="rId31"/>
    <p:sldId id="347" r:id="rId32"/>
    <p:sldId id="311" r:id="rId33"/>
    <p:sldId id="348" r:id="rId34"/>
    <p:sldId id="349" r:id="rId35"/>
    <p:sldId id="350" r:id="rId36"/>
    <p:sldId id="333" r:id="rId37"/>
    <p:sldId id="337" r:id="rId38"/>
    <p:sldId id="336" r:id="rId39"/>
    <p:sldId id="301" r:id="rId40"/>
    <p:sldId id="290" r:id="rId41"/>
    <p:sldId id="335" r:id="rId42"/>
    <p:sldId id="297" r:id="rId43"/>
    <p:sldId id="294" r:id="rId44"/>
    <p:sldId id="295" r:id="rId45"/>
    <p:sldId id="298" r:id="rId46"/>
    <p:sldId id="285" r:id="rId47"/>
  </p:sldIdLst>
  <p:sldSz cx="9144000" cy="5143500" type="screen16x9"/>
  <p:notesSz cx="6858000" cy="9144000"/>
  <p:defaultTextStyle>
    <a:defPPr>
      <a:defRPr lang="de-DE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iner Schneeberger" initials="RS" lastIdx="1" clrIdx="0">
    <p:extLst>
      <p:ext uri="{19B8F6BF-5375-455C-9EA6-DF929625EA0E}">
        <p15:presenceInfo xmlns:p15="http://schemas.microsoft.com/office/powerpoint/2012/main" userId="5d488947077deaa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451"/>
    <a:srgbClr val="262A31"/>
    <a:srgbClr val="B2B2B2"/>
    <a:srgbClr val="C9C9C9"/>
    <a:srgbClr val="969696"/>
    <a:srgbClr val="4D4D4D"/>
    <a:srgbClr val="242424"/>
    <a:srgbClr val="79B2D4"/>
    <a:srgbClr val="91B7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77215" autoAdjust="0"/>
  </p:normalViewPr>
  <p:slideViewPr>
    <p:cSldViewPr snapToGrid="0" snapToObjects="1" showGuides="1">
      <p:cViewPr varScale="1">
        <p:scale>
          <a:sx n="129" d="100"/>
          <a:sy n="129" d="100"/>
        </p:scale>
        <p:origin x="1026" y="1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5" d="100"/>
          <a:sy n="85" d="100"/>
        </p:scale>
        <p:origin x="38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05T19:37:43.265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2D1D50A-91A0-4313-AF41-8FA8C1A6F672}" type="datetimeFigureOut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11.12.2023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835DF71-E1E2-47C3-B9FA-47C07B346B8B}" type="slidenum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7005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1E3895C-9893-433E-BD86-ABF19E357674}" type="datetimeFigureOut">
              <a:rPr lang="de-DE" altLang="de-DE" smtClean="0"/>
              <a:pPr>
                <a:defRPr/>
              </a:pPr>
              <a:t>11.12.2023</a:t>
            </a:fld>
            <a:endParaRPr lang="de-DE" alt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dirty="0"/>
              <a:t>Mastertextformat bearbeiten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/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175416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Mention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/>
              <a:t>thesis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still in </a:t>
            </a:r>
            <a:r>
              <a:rPr lang="de-DE" dirty="0" err="1"/>
              <a:t>work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8160784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specifically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question</a:t>
            </a:r>
            <a:r>
              <a:rPr lang="de-DE" dirty="0"/>
              <a:t> 1 and </a:t>
            </a: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light </a:t>
            </a:r>
            <a:r>
              <a:rPr lang="de-DE" dirty="0" err="1"/>
              <a:t>settings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32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348439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specifically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question</a:t>
            </a:r>
            <a:r>
              <a:rPr lang="de-DE" dirty="0"/>
              <a:t> 1 and </a:t>
            </a: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light </a:t>
            </a:r>
            <a:r>
              <a:rPr lang="de-DE" dirty="0" err="1"/>
              <a:t>settings</a:t>
            </a:r>
            <a:endParaRPr lang="de-DE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Rate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success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not </a:t>
            </a:r>
            <a:r>
              <a:rPr lang="de-DE" dirty="0" err="1"/>
              <a:t>decrease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33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322412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Question 3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JetBot</a:t>
            </a:r>
            <a:r>
              <a:rPr lang="de-DE" dirty="0"/>
              <a:t> </a:t>
            </a:r>
            <a:r>
              <a:rPr lang="de-DE" dirty="0" err="1"/>
              <a:t>processing</a:t>
            </a:r>
            <a:r>
              <a:rPr lang="de-DE" dirty="0"/>
              <a:t> power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fast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replay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34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24375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thesis</a:t>
            </a:r>
            <a:r>
              <a:rPr lang="de-DE" dirty="0"/>
              <a:t> </a:t>
            </a:r>
            <a:r>
              <a:rPr lang="de-DE" dirty="0" err="1"/>
              <a:t>builds</a:t>
            </a:r>
            <a:r>
              <a:rPr lang="de-DE" dirty="0"/>
              <a:t> upon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Maximilian Schaller</a:t>
            </a:r>
          </a:p>
          <a:p>
            <a:r>
              <a:rPr lang="de-DE" dirty="0"/>
              <a:t>End-goal </a:t>
            </a:r>
            <a:r>
              <a:rPr lang="de-DE" dirty="0" err="1"/>
              <a:t>of</a:t>
            </a:r>
            <a:r>
              <a:rPr lang="de-DE" dirty="0"/>
              <a:t> Scads.AI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transfer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real-</a:t>
            </a:r>
            <a:r>
              <a:rPr lang="de-DE" dirty="0" err="1"/>
              <a:t>life</a:t>
            </a:r>
            <a:r>
              <a:rPr lang="de-DE" dirty="0"/>
              <a:t> </a:t>
            </a:r>
            <a:r>
              <a:rPr lang="de-DE" dirty="0" err="1"/>
              <a:t>JetBot</a:t>
            </a:r>
            <a:endParaRPr lang="en-GB" dirty="0"/>
          </a:p>
          <a:p>
            <a:endParaRPr lang="de-DE" dirty="0"/>
          </a:p>
          <a:p>
            <a:r>
              <a:rPr lang="de-DE" dirty="0"/>
              <a:t>Hand-</a:t>
            </a:r>
            <a:r>
              <a:rPr lang="de-DE" dirty="0" err="1"/>
              <a:t>crafted</a:t>
            </a:r>
            <a:r>
              <a:rPr lang="de-DE" dirty="0"/>
              <a:t> </a:t>
            </a:r>
            <a:r>
              <a:rPr lang="de-DE" dirty="0" err="1"/>
              <a:t>preprocessing</a:t>
            </a:r>
            <a:r>
              <a:rPr lang="de-DE" dirty="0"/>
              <a:t> </a:t>
            </a:r>
            <a:r>
              <a:rPr lang="de-DE" dirty="0" err="1"/>
              <a:t>pipeline</a:t>
            </a:r>
            <a:endParaRPr lang="de-DE" dirty="0"/>
          </a:p>
          <a:p>
            <a:r>
              <a:rPr lang="de-DE" dirty="0"/>
              <a:t>Input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bounding</a:t>
            </a:r>
            <a:r>
              <a:rPr lang="de-DE" dirty="0"/>
              <a:t> box </a:t>
            </a:r>
            <a:r>
              <a:rPr lang="de-DE" dirty="0" err="1"/>
              <a:t>coordinates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detected</a:t>
            </a:r>
            <a:r>
              <a:rPr lang="de-DE" dirty="0"/>
              <a:t> </a:t>
            </a:r>
            <a:r>
              <a:rPr lang="de-DE" dirty="0" err="1"/>
              <a:t>objects</a:t>
            </a:r>
            <a:endParaRPr lang="de-DE" dirty="0"/>
          </a:p>
          <a:p>
            <a:endParaRPr lang="de-DE" dirty="0"/>
          </a:p>
          <a:p>
            <a:r>
              <a:rPr lang="de-DE" dirty="0"/>
              <a:t>Agent was not resilient </a:t>
            </a:r>
            <a:r>
              <a:rPr lang="de-DE" dirty="0" err="1"/>
              <a:t>to</a:t>
            </a:r>
            <a:r>
              <a:rPr lang="de-DE" dirty="0"/>
              <a:t> light </a:t>
            </a:r>
            <a:r>
              <a:rPr lang="de-DE" dirty="0" err="1"/>
              <a:t>changes</a:t>
            </a:r>
            <a:endParaRPr lang="de-DE" dirty="0"/>
          </a:p>
          <a:p>
            <a:r>
              <a:rPr lang="de-DE" dirty="0" err="1"/>
              <a:t>Preprocessing</a:t>
            </a:r>
            <a:r>
              <a:rPr lang="de-DE" dirty="0"/>
              <a:t> </a:t>
            </a:r>
            <a:r>
              <a:rPr lang="de-DE" dirty="0" err="1"/>
              <a:t>pipeline</a:t>
            </a:r>
            <a:r>
              <a:rPr lang="de-DE" dirty="0"/>
              <a:t> was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, </a:t>
            </a:r>
            <a:r>
              <a:rPr lang="de-DE" dirty="0" err="1"/>
              <a:t>it</a:t>
            </a:r>
            <a:r>
              <a:rPr lang="de-DE" dirty="0"/>
              <a:t> was not </a:t>
            </a:r>
            <a:r>
              <a:rPr lang="de-DE" dirty="0" err="1"/>
              <a:t>adaptable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light </a:t>
            </a:r>
            <a:r>
              <a:rPr lang="de-DE" dirty="0" err="1"/>
              <a:t>changes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13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625520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task</a:t>
            </a:r>
            <a:endParaRPr lang="de-DE" dirty="0"/>
          </a:p>
          <a:p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agent</a:t>
            </a:r>
            <a:r>
              <a:rPr lang="de-DE" dirty="0"/>
              <a:t> (</a:t>
            </a:r>
            <a:r>
              <a:rPr lang="de-DE" dirty="0" err="1"/>
              <a:t>wheels</a:t>
            </a:r>
            <a:r>
              <a:rPr lang="de-DE" dirty="0"/>
              <a:t> plus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CAMERA POV)</a:t>
            </a:r>
          </a:p>
          <a:p>
            <a:r>
              <a:rPr lang="de-DE" dirty="0"/>
              <a:t>Different </a:t>
            </a:r>
            <a:r>
              <a:rPr lang="de-DE" dirty="0" err="1"/>
              <a:t>lighting</a:t>
            </a:r>
            <a:r>
              <a:rPr lang="de-DE" dirty="0"/>
              <a:t> </a:t>
            </a:r>
            <a:r>
              <a:rPr lang="de-DE" dirty="0" err="1"/>
              <a:t>settings</a:t>
            </a:r>
            <a:endParaRPr lang="de-DE" dirty="0"/>
          </a:p>
          <a:p>
            <a:r>
              <a:rPr lang="de-DE" dirty="0"/>
              <a:t>Show </a:t>
            </a:r>
            <a:r>
              <a:rPr lang="de-DE" dirty="0" err="1"/>
              <a:t>parcours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difficulties</a:t>
            </a:r>
            <a:endParaRPr lang="de-DE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15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140677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18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13077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19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323630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Describe</a:t>
            </a:r>
            <a:r>
              <a:rPr lang="de-DE" dirty="0"/>
              <a:t> PPO</a:t>
            </a:r>
            <a:endParaRPr lang="en-GB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24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275823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Describe</a:t>
            </a:r>
            <a:r>
              <a:rPr lang="de-DE" dirty="0"/>
              <a:t> Unity + sb3 Setup</a:t>
            </a:r>
          </a:p>
          <a:p>
            <a:endParaRPr lang="de-DE" dirty="0"/>
          </a:p>
          <a:p>
            <a:r>
              <a:rPr lang="de-DE" dirty="0"/>
              <a:t>Mit einem Training Video</a:t>
            </a:r>
          </a:p>
          <a:p>
            <a:endParaRPr lang="de-DE" dirty="0"/>
          </a:p>
          <a:p>
            <a:r>
              <a:rPr lang="de-DE" dirty="0"/>
              <a:t>Paralleles Training</a:t>
            </a:r>
            <a:endParaRPr lang="en-GB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27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510037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Track </a:t>
            </a:r>
            <a:r>
              <a:rPr lang="de-DE" dirty="0" err="1"/>
              <a:t>painting</a:t>
            </a:r>
            <a:endParaRPr lang="en-GB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28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172702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Netzwerkgrößen</a:t>
            </a:r>
          </a:p>
          <a:p>
            <a:r>
              <a:rPr lang="de-DE" dirty="0" err="1"/>
              <a:t>Preprocessing</a:t>
            </a:r>
            <a:r>
              <a:rPr lang="de-DE" dirty="0"/>
              <a:t> Schritte (</a:t>
            </a:r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equalization</a:t>
            </a:r>
            <a:r>
              <a:rPr lang="de-DE" dirty="0"/>
              <a:t> + andere)</a:t>
            </a:r>
          </a:p>
          <a:p>
            <a:r>
              <a:rPr lang="de-DE" dirty="0"/>
              <a:t>Single Goal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???</a:t>
            </a:r>
          </a:p>
          <a:p>
            <a:r>
              <a:rPr lang="de-DE" dirty="0"/>
              <a:t>Frame stacking Anzahl</a:t>
            </a:r>
          </a:p>
          <a:p>
            <a:r>
              <a:rPr lang="de-DE" dirty="0"/>
              <a:t>N-</a:t>
            </a:r>
            <a:r>
              <a:rPr lang="de-DE" dirty="0" err="1"/>
              <a:t>step</a:t>
            </a:r>
            <a:r>
              <a:rPr lang="de-DE" dirty="0"/>
              <a:t> bootstrapping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plain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n-</a:t>
            </a:r>
            <a:r>
              <a:rPr lang="de-DE" dirty="0" err="1"/>
              <a:t>seconds</a:t>
            </a:r>
            <a:r>
              <a:rPr lang="de-DE" dirty="0"/>
              <a:t> bootstrapping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30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35699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02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5687" y="2078847"/>
            <a:ext cx="8092705" cy="1487313"/>
          </a:xfrm>
        </p:spPr>
        <p:txBody>
          <a:bodyPr anchor="t"/>
          <a:lstStyle>
            <a:lvl1pPr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95687" y="1606876"/>
            <a:ext cx="6400800" cy="471971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295687" y="4439286"/>
            <a:ext cx="2098597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53698" y="4444369"/>
            <a:ext cx="2184476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43" y="260598"/>
            <a:ext cx="2924417" cy="94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5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17134"/>
            <a:ext cx="8234363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57200" y="1125940"/>
            <a:ext cx="8234363" cy="377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043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316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ohne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223492"/>
            <a:ext cx="8234363" cy="3379199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232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2 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17133"/>
            <a:ext cx="395224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4"/>
          </p:nvPr>
        </p:nvSpPr>
        <p:spPr>
          <a:xfrm>
            <a:off x="4724400" y="1617133"/>
            <a:ext cx="396240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9539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6"/>
          </p:nvPr>
        </p:nvSpPr>
        <p:spPr>
          <a:xfrm>
            <a:off x="457200" y="1243691"/>
            <a:ext cx="8229600" cy="305737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262A31"/>
                </a:solidFill>
              </a:defRPr>
            </a:lvl1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3582BE0-97CE-412F-80F1-16DC6BED178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5441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1" name="Tabellenplatzhalter 10"/>
          <p:cNvSpPr>
            <a:spLocks noGrp="1"/>
          </p:cNvSpPr>
          <p:nvPr>
            <p:ph type="tbl" sz="quarter" idx="16"/>
          </p:nvPr>
        </p:nvSpPr>
        <p:spPr>
          <a:xfrm>
            <a:off x="457200" y="1597677"/>
            <a:ext cx="8234363" cy="269293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 noProof="0"/>
              <a:t>Tabelle durch Klicken auf Symbol hinzufügen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57200" y="1141828"/>
            <a:ext cx="8229600" cy="36185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0321171-B06E-4659-9CF5-7D6E520FDC1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18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457200" y="1229028"/>
            <a:ext cx="8229600" cy="306122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de-DE" noProof="0"/>
              <a:t>Diagramm durch Klicken auf Symbol hinzufügen</a:t>
            </a:r>
          </a:p>
        </p:txBody>
      </p:sp>
      <p:cxnSp>
        <p:nvCxnSpPr>
          <p:cNvPr id="16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D98C2DD5-50CB-445D-B765-8AD2D4C5531F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3045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39624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457200" y="1181092"/>
            <a:ext cx="3962400" cy="308610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de-DE" noProof="0"/>
              <a:t>Diagramm durch Klicken auf Symbol hinzufügen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20"/>
          </p:nvPr>
        </p:nvSpPr>
        <p:spPr>
          <a:xfrm>
            <a:off x="4714875" y="4368811"/>
            <a:ext cx="39624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Diagrammplatzhalter 7"/>
          <p:cNvSpPr>
            <a:spLocks noGrp="1"/>
          </p:cNvSpPr>
          <p:nvPr>
            <p:ph type="chart" sz="quarter" idx="21"/>
          </p:nvPr>
        </p:nvSpPr>
        <p:spPr>
          <a:xfrm>
            <a:off x="4714875" y="1181092"/>
            <a:ext cx="3962400" cy="308610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r>
              <a:rPr lang="de-DE" noProof="0"/>
              <a:t>Diagramm durch Klicken auf Symbol hinzufügen</a:t>
            </a:r>
            <a:endParaRPr lang="de-DE" noProof="0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64035955-D4DF-4360-912A-517416A0AD74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1593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457200" y="372533"/>
            <a:ext cx="2692400" cy="999067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1503680"/>
            <a:ext cx="2692400" cy="319532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</a:defRPr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Bildplatzhalter 18"/>
          <p:cNvSpPr>
            <a:spLocks noGrp="1"/>
          </p:cNvSpPr>
          <p:nvPr>
            <p:ph type="pic" sz="quarter" idx="16"/>
          </p:nvPr>
        </p:nvSpPr>
        <p:spPr>
          <a:xfrm>
            <a:off x="3352800" y="762000"/>
            <a:ext cx="5791200" cy="3489344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9"/>
          </p:nvPr>
        </p:nvSpPr>
        <p:spPr>
          <a:xfrm>
            <a:off x="3352800" y="4368811"/>
            <a:ext cx="5334000" cy="33019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01A9B2D6-5EFE-4937-AE57-083B7F8CA155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180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3501688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>
            <a:off x="442971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rgbClr val="FF5451"/>
                  </a:solidFill>
                </a:ln>
                <a:solidFill>
                  <a:srgbClr val="FF545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13728" y="1066801"/>
            <a:ext cx="3562911" cy="350998"/>
          </a:xfrm>
        </p:spPr>
        <p:txBody>
          <a:bodyPr anchor="b">
            <a:no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-1" y="0"/>
            <a:ext cx="61150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113728" y="1447164"/>
            <a:ext cx="3562911" cy="2201545"/>
          </a:xfrm>
        </p:spPr>
        <p:txBody>
          <a:bodyPr anchor="t"/>
          <a:lstStyle>
            <a:lvl1pPr algn="r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419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 flipH="1">
            <a:off x="-14439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 flipH="1">
            <a:off x="-1443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1878" y="1066801"/>
            <a:ext cx="3562911" cy="350998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2711450" y="0"/>
            <a:ext cx="64325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1878" y="1447164"/>
            <a:ext cx="3562911" cy="2201545"/>
          </a:xfrm>
        </p:spPr>
        <p:txBody>
          <a:bodyPr anchor="t"/>
          <a:lstStyle>
            <a:lvl1pPr algn="l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8712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0"/>
            <a:ext cx="3314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588" y="2078847"/>
            <a:ext cx="6400800" cy="1487313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262A3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7587" y="1740092"/>
            <a:ext cx="6400800" cy="338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262A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5731459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06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(formatfü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/>
          <p:cNvSpPr>
            <a:spLocks noGrp="1"/>
          </p:cNvSpPr>
          <p:nvPr>
            <p:ph type="pic" sz="quarter" idx="15"/>
          </p:nvPr>
        </p:nvSpPr>
        <p:spPr>
          <a:xfrm>
            <a:off x="8468" y="8468"/>
            <a:ext cx="9135532" cy="5135032"/>
          </a:xfrm>
        </p:spPr>
        <p:txBody>
          <a:bodyPr rtlCol="0">
            <a:normAutofit/>
          </a:bodyPr>
          <a:lstStyle/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10379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28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43" y="260598"/>
            <a:ext cx="2924417" cy="94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49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 mit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6"/>
          </p:nvPr>
        </p:nvSpPr>
        <p:spPr>
          <a:xfrm>
            <a:off x="457200" y="1243691"/>
            <a:ext cx="8229600" cy="305737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262A31"/>
                </a:solidFill>
              </a:defRPr>
            </a:lvl1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3582BE0-97CE-412F-80F1-16DC6BED178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318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17134"/>
            <a:ext cx="8234363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57200" y="1125940"/>
            <a:ext cx="8234363" cy="377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34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316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 - 2 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17133"/>
            <a:ext cx="395224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4"/>
          </p:nvPr>
        </p:nvSpPr>
        <p:spPr>
          <a:xfrm>
            <a:off x="4724400" y="1617133"/>
            <a:ext cx="396240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823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063625"/>
            <a:ext cx="8229600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SUBHEADLINE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84" r:id="rId2"/>
    <p:sldLayoutId id="2147483885" r:id="rId3"/>
    <p:sldLayoutId id="2147483870" r:id="rId4"/>
    <p:sldLayoutId id="2147483877" r:id="rId5"/>
    <p:sldLayoutId id="2147483879" r:id="rId6"/>
    <p:sldLayoutId id="2147483886" r:id="rId7"/>
    <p:sldLayoutId id="2147483887" r:id="rId8"/>
    <p:sldLayoutId id="2147483888" r:id="rId9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9"/>
          <p:cNvCxnSpPr/>
          <p:nvPr userDrawn="1"/>
        </p:nvCxnSpPr>
        <p:spPr>
          <a:xfrm>
            <a:off x="0" y="155575"/>
            <a:ext cx="457200" cy="0"/>
          </a:xfrm>
          <a:prstGeom prst="line">
            <a:avLst/>
          </a:prstGeom>
          <a:ln w="3175" cmpd="sng">
            <a:solidFill>
              <a:srgbClr val="262A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>
          <a:xfrm>
            <a:off x="457200" y="22671"/>
            <a:ext cx="7001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End-to-End Reinforcement Learning of a CNN to achieve an autonomous driving agent resilient to light changes</a:t>
            </a:r>
            <a:r>
              <a:rPr lang="de-DE" sz="1200" b="1" cap="all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Master‘s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Thesis</a:t>
            </a:r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1154545" y="4837382"/>
            <a:ext cx="6785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Abteilung Datenbanken</a:t>
            </a:r>
          </a:p>
        </p:txBody>
      </p:sp>
    </p:spTree>
    <p:extLst>
      <p:ext uri="{BB962C8B-B14F-4D97-AF65-F5344CB8AC3E}">
        <p14:creationId xmlns:p14="http://schemas.microsoft.com/office/powerpoint/2010/main" val="339280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82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8" r:id="rId8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comments" Target="../comments/commen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hyperlink" Target="http://www.uni-leipzig.de/service/kommunikation/medienredaktion/fotoservice.html" TargetMode="External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3.png"/><Relationship Id="rId4" Type="http://schemas.openxmlformats.org/officeDocument/2006/relationships/oleObject" Target="../embeddings/oleObject2.bin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sz="2400" dirty="0"/>
              <a:t>End-to-End Reinforcement Learning of a CNN to achieve an autonomous driving agent resilient to light changes</a:t>
            </a:r>
            <a:endParaRPr lang="de-DE" altLang="de-DE" sz="24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1" name="Untertitel 2"/>
          <p:cNvSpPr>
            <a:spLocks noGrp="1"/>
          </p:cNvSpPr>
          <p:nvPr>
            <p:ph type="subTitle" idx="1"/>
          </p:nvPr>
        </p:nvSpPr>
        <p:spPr>
          <a:xfrm>
            <a:off x="295275" y="1606550"/>
            <a:ext cx="6400800" cy="473075"/>
          </a:xfrm>
        </p:spPr>
        <p:txBody>
          <a:bodyPr/>
          <a:lstStyle/>
          <a:p>
            <a:pPr eaLnBrk="1" hangingPunct="1"/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Master‘s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Thesis</a:t>
            </a:r>
          </a:p>
        </p:txBody>
      </p:sp>
      <p:sp>
        <p:nvSpPr>
          <p:cNvPr id="17412" name="Bildplatzhalter 1"/>
          <p:cNvSpPr>
            <a:spLocks noGrp="1" noTextEdit="1"/>
          </p:cNvSpPr>
          <p:nvPr>
            <p:ph type="pic" sz="quarter" idx="11"/>
          </p:nvPr>
        </p:nvSpPr>
        <p:spPr>
          <a:xfrm>
            <a:off x="295275" y="4438650"/>
            <a:ext cx="2044700" cy="517525"/>
          </a:xfrm>
        </p:spPr>
      </p:sp>
      <p:sp>
        <p:nvSpPr>
          <p:cNvPr id="17413" name="Bildplatzhalter 1"/>
          <p:cNvSpPr>
            <a:spLocks noGrp="1" noTextEdit="1"/>
          </p:cNvSpPr>
          <p:nvPr>
            <p:ph type="pic" sz="quarter" idx="12"/>
          </p:nvPr>
        </p:nvSpPr>
        <p:spPr>
          <a:xfrm>
            <a:off x="2473325" y="4438650"/>
            <a:ext cx="2044700" cy="517525"/>
          </a:xfrm>
        </p:spPr>
      </p:sp>
      <p:sp>
        <p:nvSpPr>
          <p:cNvPr id="17414" name="Inhaltsplatzhalter 3"/>
          <p:cNvSpPr>
            <a:spLocks noGrp="1"/>
          </p:cNvSpPr>
          <p:nvPr>
            <p:ph sz="half" idx="4294967295"/>
          </p:nvPr>
        </p:nvSpPr>
        <p:spPr>
          <a:xfrm>
            <a:off x="295275" y="3600450"/>
            <a:ext cx="3744913" cy="517525"/>
          </a:xfrm>
        </p:spPr>
        <p:txBody>
          <a:bodyPr/>
          <a:lstStyle/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Leipzig, 05.12.2023</a:t>
            </a:r>
          </a:p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Georg Schneeberger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platzhalter 1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3" r="4273"/>
          <a:stretch>
            <a:fillRect/>
          </a:stretch>
        </p:blipFill>
        <p:spPr/>
      </p:pic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>
              <a:noFill/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>
              <a:noFill/>
            </a:endParaRPr>
          </a:p>
        </p:txBody>
      </p:sp>
      <p:sp>
        <p:nvSpPr>
          <p:cNvPr id="23555" name="Textplatzhalt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Beispiel für eine Zwischenfolie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 sz="2800" dirty="0"/>
              <a:t>Anwendungs-beispiele</a:t>
            </a:r>
          </a:p>
        </p:txBody>
      </p:sp>
    </p:spTree>
    <p:extLst>
      <p:ext uri="{BB962C8B-B14F-4D97-AF65-F5344CB8AC3E}">
        <p14:creationId xmlns:p14="http://schemas.microsoft.com/office/powerpoint/2010/main" val="3754279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" r="2896"/>
          <a:stretch>
            <a:fillRect/>
          </a:stretch>
        </p:blipFill>
        <p:spPr/>
      </p:pic>
      <p:sp>
        <p:nvSpPr>
          <p:cNvPr id="13" name="Textplatzhalter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>
              <a:noFill/>
            </a:endParaRP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>
              <a:noFill/>
            </a:endParaRPr>
          </a:p>
        </p:txBody>
      </p:sp>
      <p:sp>
        <p:nvSpPr>
          <p:cNvPr id="19461" name="Text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Untertitel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 dirty="0">
                <a:ea typeface="+mj-ea"/>
              </a:rPr>
              <a:t>Noch Eine Zwischenfolie mit Bild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 dirty="0" err="1">
                <a:ea typeface="+mj-ea"/>
              </a:rPr>
              <a:t>Previous</a:t>
            </a:r>
            <a:r>
              <a:rPr lang="de-DE" sz="2800" dirty="0">
                <a:ea typeface="+mj-ea"/>
              </a:rPr>
              <a:t> Work at </a:t>
            </a:r>
            <a:r>
              <a:rPr lang="de-DE" sz="2800" dirty="0" err="1">
                <a:ea typeface="+mj-ea"/>
              </a:rPr>
              <a:t>the</a:t>
            </a:r>
            <a:r>
              <a:rPr lang="de-DE" sz="2800" dirty="0">
                <a:ea typeface="+mj-ea"/>
              </a:rPr>
              <a:t> </a:t>
            </a:r>
            <a:r>
              <a:rPr lang="de-DE" sz="2800" dirty="0" err="1">
                <a:ea typeface="+mj-ea"/>
              </a:rPr>
              <a:t>scads</a:t>
            </a:r>
            <a:br>
              <a:rPr lang="de-DE" sz="2800" dirty="0">
                <a:ea typeface="+mj-ea"/>
              </a:rPr>
            </a:b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Master‘s</a:t>
            </a: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Thesis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GB" dirty="0"/>
              <a:t>Train an Agent to Drive a Vehicle in a Simulated Environment Using Reinforcement Learning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77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Symbol" panose="05050102010706020507" pitchFamily="18" charset="2"/>
              <a:buNone/>
            </a:pPr>
            <a:r>
              <a:rPr lang="de-DE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 könnte sich Ihre Bildunterschrift befinden </a:t>
            </a:r>
            <a:r>
              <a:rPr lang="mr-IN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de-DE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Arial, 12pt, 50 % Schwarz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C38322-FB45-4756-ED9B-5FA0FC88A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80" y="1122796"/>
            <a:ext cx="2786300" cy="139315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960EA3B-1E22-9625-E770-6E0E70A50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83" y="2820470"/>
            <a:ext cx="3734550" cy="187853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20E2E138-2D3D-588A-804D-D3A7AD7C9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5133" y="2916489"/>
            <a:ext cx="3380742" cy="1536701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2EA57D0-268C-6B22-70CD-6B4EBAFDE3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3139" y="3219965"/>
            <a:ext cx="1123661" cy="104605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DCB5ECD-44CF-0C71-A575-40CD5BB5EF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915" y="1126582"/>
            <a:ext cx="2349105" cy="13822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F0535D0-6271-2BCC-43ED-B3185DCB4F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5174" y="1130369"/>
            <a:ext cx="1731252" cy="138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931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 dirty="0" err="1">
                <a:ea typeface="+mj-ea"/>
              </a:rPr>
              <a:t>Autonomous</a:t>
            </a:r>
            <a:r>
              <a:rPr lang="de-DE" sz="2800" dirty="0">
                <a:ea typeface="+mj-ea"/>
              </a:rPr>
              <a:t> </a:t>
            </a:r>
            <a:r>
              <a:rPr lang="de-DE" sz="2800" dirty="0" err="1">
                <a:ea typeface="+mj-ea"/>
              </a:rPr>
              <a:t>driving</a:t>
            </a:r>
            <a:r>
              <a:rPr lang="de-DE" sz="2800" dirty="0">
                <a:ea typeface="+mj-ea"/>
              </a:rPr>
              <a:t> </a:t>
            </a:r>
            <a:r>
              <a:rPr lang="de-DE" sz="2800" dirty="0" err="1">
                <a:ea typeface="+mj-ea"/>
              </a:rPr>
              <a:t>task</a:t>
            </a:r>
            <a:br>
              <a:rPr lang="de-DE" sz="2800" dirty="0">
                <a:ea typeface="+mj-ea"/>
              </a:rPr>
            </a:b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Master‘s</a:t>
            </a: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Thesis</a:t>
            </a:r>
          </a:p>
        </p:txBody>
      </p:sp>
    </p:spTree>
    <p:extLst>
      <p:ext uri="{BB962C8B-B14F-4D97-AF65-F5344CB8AC3E}">
        <p14:creationId xmlns:p14="http://schemas.microsoft.com/office/powerpoint/2010/main" val="2782230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Autonomous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driving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B54405-37C4-8736-CFD2-2F2834EB6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57" y="3626994"/>
            <a:ext cx="1913823" cy="9569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9854F0E-FB24-5C03-1A4B-0CFD24F3E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57" y="2399599"/>
            <a:ext cx="1913823" cy="95691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33E65525-58AA-38BF-4937-5459FC784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957" y="1172204"/>
            <a:ext cx="1913823" cy="95691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038D3BA7-3477-2FC7-8A23-641A1D38B6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7873" y="1293583"/>
            <a:ext cx="1913823" cy="956912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AC0B40B3-8ABC-417E-703C-BE21E9467304}"/>
              </a:ext>
            </a:extLst>
          </p:cNvPr>
          <p:cNvSpPr txBox="1"/>
          <p:nvPr/>
        </p:nvSpPr>
        <p:spPr>
          <a:xfrm>
            <a:off x="3166946" y="2196288"/>
            <a:ext cx="220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1. Agent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PoV</a:t>
            </a:r>
            <a:endParaRPr lang="en-GB" dirty="0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9FA44DB5-EDB5-8796-E1C7-999DF708C8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7079" y="2954283"/>
            <a:ext cx="1913823" cy="956912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932AAD1D-1032-7F03-E03F-E6AE2F7001A0}"/>
              </a:ext>
            </a:extLst>
          </p:cNvPr>
          <p:cNvSpPr txBox="1"/>
          <p:nvPr/>
        </p:nvSpPr>
        <p:spPr>
          <a:xfrm>
            <a:off x="3388665" y="3874125"/>
            <a:ext cx="1750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2. </a:t>
            </a:r>
            <a:r>
              <a:rPr lang="de-DE" dirty="0" err="1"/>
              <a:t>Preprocessing</a:t>
            </a:r>
            <a:endParaRPr lang="en-GB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289F80AB-C9A3-28D3-E10E-8A6D29552FF7}"/>
              </a:ext>
            </a:extLst>
          </p:cNvPr>
          <p:cNvSpPr txBox="1"/>
          <p:nvPr/>
        </p:nvSpPr>
        <p:spPr>
          <a:xfrm>
            <a:off x="1108108" y="2075924"/>
            <a:ext cx="594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Easy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F872464B-BC0E-65A5-3763-9DD8C68E6B76}"/>
              </a:ext>
            </a:extLst>
          </p:cNvPr>
          <p:cNvSpPr txBox="1"/>
          <p:nvPr/>
        </p:nvSpPr>
        <p:spPr>
          <a:xfrm>
            <a:off x="985887" y="4523047"/>
            <a:ext cx="97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Difficult</a:t>
            </a:r>
            <a:endParaRPr lang="en-GB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ED94F87-F2EF-F315-2346-77474658284D}"/>
              </a:ext>
            </a:extLst>
          </p:cNvPr>
          <p:cNvSpPr txBox="1"/>
          <p:nvPr/>
        </p:nvSpPr>
        <p:spPr>
          <a:xfrm>
            <a:off x="974457" y="3326081"/>
            <a:ext cx="998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Medium</a:t>
            </a:r>
            <a:endParaRPr lang="en-GB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75FBAF5F-2990-2FD8-CD41-EF32FAF1B6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7176" y="1415344"/>
            <a:ext cx="732630" cy="732630"/>
          </a:xfrm>
          <a:prstGeom prst="rect">
            <a:avLst/>
          </a:prstGeom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49AE145E-97D1-D649-5379-90C703FCE9F2}"/>
              </a:ext>
            </a:extLst>
          </p:cNvPr>
          <p:cNvSpPr txBox="1"/>
          <p:nvPr/>
        </p:nvSpPr>
        <p:spPr>
          <a:xfrm>
            <a:off x="5951724" y="2196288"/>
            <a:ext cx="2424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3. CNN </a:t>
            </a:r>
            <a:r>
              <a:rPr lang="de-DE" dirty="0" err="1"/>
              <a:t>produces</a:t>
            </a:r>
            <a:r>
              <a:rPr lang="de-DE" dirty="0"/>
              <a:t> Wheel </a:t>
            </a:r>
            <a:r>
              <a:rPr lang="de-DE" dirty="0" err="1"/>
              <a:t>Acceleration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en-GB" dirty="0"/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79358BC2-DE79-C762-99DF-D4E933AD39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5720" y="2978851"/>
            <a:ext cx="1913823" cy="956912"/>
          </a:xfrm>
          <a:prstGeom prst="rect">
            <a:avLst/>
          </a:prstGeom>
        </p:spPr>
      </p:pic>
      <p:sp>
        <p:nvSpPr>
          <p:cNvPr id="42" name="Textfeld 41">
            <a:extLst>
              <a:ext uri="{FF2B5EF4-FFF2-40B4-BE49-F238E27FC236}">
                <a16:creationId xmlns:a16="http://schemas.microsoft.com/office/drawing/2014/main" id="{E2C0DB75-397F-F094-A26F-56B8D479E27F}"/>
              </a:ext>
            </a:extLst>
          </p:cNvPr>
          <p:cNvSpPr txBox="1"/>
          <p:nvPr/>
        </p:nvSpPr>
        <p:spPr>
          <a:xfrm>
            <a:off x="6337308" y="3874125"/>
            <a:ext cx="1656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4. Agent </a:t>
            </a:r>
            <a:r>
              <a:rPr lang="de-DE" dirty="0" err="1"/>
              <a:t>moves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47ACB0-B047-216F-22AA-EBFC55287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796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 dirty="0">
                <a:ea typeface="+mj-ea"/>
              </a:rPr>
              <a:t>Research </a:t>
            </a:r>
            <a:r>
              <a:rPr lang="de-DE" sz="2800" dirty="0" err="1">
                <a:ea typeface="+mj-ea"/>
              </a:rPr>
              <a:t>questions</a:t>
            </a:r>
            <a:br>
              <a:rPr lang="de-DE" sz="2800" dirty="0">
                <a:ea typeface="+mj-ea"/>
              </a:rPr>
            </a:b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Master‘s</a:t>
            </a: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Thesis</a:t>
            </a:r>
          </a:p>
        </p:txBody>
      </p:sp>
    </p:spTree>
    <p:extLst>
      <p:ext uri="{BB962C8B-B14F-4D97-AF65-F5344CB8AC3E}">
        <p14:creationId xmlns:p14="http://schemas.microsoft.com/office/powerpoint/2010/main" val="1163875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Research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7" name="Inhaltsplatzhalter 2"/>
          <p:cNvSpPr>
            <a:spLocks noGrp="1"/>
          </p:cNvSpPr>
          <p:nvPr>
            <p:ph idx="1"/>
          </p:nvPr>
        </p:nvSpPr>
        <p:spPr>
          <a:xfrm>
            <a:off x="457200" y="1969382"/>
            <a:ext cx="8234363" cy="2923242"/>
          </a:xfrm>
        </p:spPr>
        <p:txBody>
          <a:bodyPr/>
          <a:lstStyle/>
          <a:p>
            <a:pPr marL="0" indent="0" eaLnBrk="1" hangingPunct="1">
              <a:lnSpc>
                <a:spcPct val="110000"/>
              </a:lnSpc>
              <a:buNone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Evaluation: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Pass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through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without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collisions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Fixed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lighting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57200" y="1125940"/>
            <a:ext cx="8234363" cy="491194"/>
          </a:xfrm>
        </p:spPr>
        <p:txBody>
          <a:bodyPr/>
          <a:lstStyle/>
          <a:p>
            <a:pPr marL="0" indent="0" eaLnBrk="1" hangingPunct="1"/>
            <a:r>
              <a:rPr lang="en-GB" dirty="0"/>
              <a:t>Is it possible to train an agent to reliably Traverse the </a:t>
            </a:r>
            <a:r>
              <a:rPr lang="en-GB" dirty="0" err="1"/>
              <a:t>parcours</a:t>
            </a:r>
            <a:r>
              <a:rPr lang="en-GB" dirty="0"/>
              <a:t> of all difficulty levels?</a:t>
            </a:r>
            <a:endParaRPr lang="de-DE" altLang="de-DE" sz="1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554826" y="4570357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45617BD-762D-610D-2C23-78CAE8BB8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248" y="3264598"/>
            <a:ext cx="1913823" cy="95691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A4366CA-AF04-12BE-879F-CD414F343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572" y="3317790"/>
            <a:ext cx="1913823" cy="95691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BE82B6D-AFE4-2F81-8D9B-BD53AAAEA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05" y="3317790"/>
            <a:ext cx="1913823" cy="95691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62BC822-BE6D-B880-FC22-0A65729BB39A}"/>
              </a:ext>
            </a:extLst>
          </p:cNvPr>
          <p:cNvSpPr txBox="1"/>
          <p:nvPr/>
        </p:nvSpPr>
        <p:spPr>
          <a:xfrm>
            <a:off x="1249356" y="4221510"/>
            <a:ext cx="594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Easy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8158340-E039-1CE3-42E7-E3072D7014D5}"/>
              </a:ext>
            </a:extLst>
          </p:cNvPr>
          <p:cNvSpPr txBox="1"/>
          <p:nvPr/>
        </p:nvSpPr>
        <p:spPr>
          <a:xfrm>
            <a:off x="6792178" y="4160651"/>
            <a:ext cx="97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Difficult</a:t>
            </a:r>
            <a:endParaRPr lang="en-GB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229BA96-28E0-35B0-E241-C3C825FCABEB}"/>
              </a:ext>
            </a:extLst>
          </p:cNvPr>
          <p:cNvSpPr txBox="1"/>
          <p:nvPr/>
        </p:nvSpPr>
        <p:spPr>
          <a:xfrm>
            <a:off x="4095072" y="4244272"/>
            <a:ext cx="998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Medium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133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Research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7" name="Inhaltsplatzhalter 2"/>
          <p:cNvSpPr>
            <a:spLocks noGrp="1"/>
          </p:cNvSpPr>
          <p:nvPr>
            <p:ph idx="1"/>
          </p:nvPr>
        </p:nvSpPr>
        <p:spPr>
          <a:xfrm>
            <a:off x="457200" y="1969382"/>
            <a:ext cx="8234363" cy="2923242"/>
          </a:xfrm>
        </p:spPr>
        <p:txBody>
          <a:bodyPr/>
          <a:lstStyle/>
          <a:p>
            <a:pPr marL="0" indent="0" eaLnBrk="1" hangingPunct="1">
              <a:lnSpc>
                <a:spcPct val="110000"/>
              </a:lnSpc>
              <a:buNone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Evaluation: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Pass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through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without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collisions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Varying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lighting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57200" y="1125940"/>
            <a:ext cx="8234363" cy="491194"/>
          </a:xfrm>
        </p:spPr>
        <p:txBody>
          <a:bodyPr/>
          <a:lstStyle/>
          <a:p>
            <a:pPr marL="0" indent="0" eaLnBrk="1" hangingPunct="1"/>
            <a:r>
              <a:rPr lang="en-GB" dirty="0"/>
              <a:t>Is it possible to use an end-to-end trained CNN to make the agent robust to changing light conditions?</a:t>
            </a:r>
            <a:endParaRPr lang="de-DE" altLang="de-DE" sz="1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554826" y="4570357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45617BD-762D-610D-2C23-78CAE8BB8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248" y="3264598"/>
            <a:ext cx="1913823" cy="95691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A4366CA-AF04-12BE-879F-CD414F343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572" y="3317790"/>
            <a:ext cx="1913823" cy="95691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BE82B6D-AFE4-2F81-8D9B-BD53AAAEAC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205" y="3317790"/>
            <a:ext cx="1913823" cy="95691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62BC822-BE6D-B880-FC22-0A65729BB39A}"/>
              </a:ext>
            </a:extLst>
          </p:cNvPr>
          <p:cNvSpPr txBox="1"/>
          <p:nvPr/>
        </p:nvSpPr>
        <p:spPr>
          <a:xfrm>
            <a:off x="1249356" y="4221510"/>
            <a:ext cx="980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Bright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8158340-E039-1CE3-42E7-E3072D7014D5}"/>
              </a:ext>
            </a:extLst>
          </p:cNvPr>
          <p:cNvSpPr txBox="1"/>
          <p:nvPr/>
        </p:nvSpPr>
        <p:spPr>
          <a:xfrm>
            <a:off x="6792178" y="4160651"/>
            <a:ext cx="97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Dark</a:t>
            </a:r>
            <a:endParaRPr lang="en-GB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229BA96-28E0-35B0-E241-C3C825FCABEB}"/>
              </a:ext>
            </a:extLst>
          </p:cNvPr>
          <p:cNvSpPr txBox="1"/>
          <p:nvPr/>
        </p:nvSpPr>
        <p:spPr>
          <a:xfrm>
            <a:off x="4095071" y="4244272"/>
            <a:ext cx="122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Standard</a:t>
            </a:r>
            <a:endParaRPr lang="en-GB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2614E30-81F4-1C66-DB1C-65DC7A772703}"/>
              </a:ext>
            </a:extLst>
          </p:cNvPr>
          <p:cNvSpPr txBox="1"/>
          <p:nvPr/>
        </p:nvSpPr>
        <p:spPr>
          <a:xfrm flipH="1">
            <a:off x="959005" y="4615625"/>
            <a:ext cx="753822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TODO </a:t>
            </a:r>
            <a:r>
              <a:rPr lang="de-DE" i="0" dirty="0" err="1">
                <a:latin typeface="+mn-lt"/>
                <a:cs typeface="Arial" panose="020B0604020202020204" pitchFamily="34" charset="0"/>
              </a:rPr>
              <a:t>replace</a:t>
            </a:r>
            <a:r>
              <a:rPr lang="de-DE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i="0" dirty="0" err="1">
                <a:latin typeface="+mn-lt"/>
                <a:cs typeface="Arial" panose="020B0604020202020204" pitchFamily="34" charset="0"/>
              </a:rPr>
              <a:t>images</a:t>
            </a:r>
            <a:r>
              <a:rPr lang="de-DE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i="0" dirty="0" err="1">
                <a:latin typeface="+mn-lt"/>
                <a:cs typeface="Arial" panose="020B0604020202020204" pitchFamily="34" charset="0"/>
              </a:rPr>
              <a:t>with</a:t>
            </a:r>
            <a:r>
              <a:rPr lang="de-DE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i="0" dirty="0" err="1">
                <a:latin typeface="+mn-lt"/>
                <a:cs typeface="Arial" panose="020B0604020202020204" pitchFamily="34" charset="0"/>
              </a:rPr>
              <a:t>screenshots</a:t>
            </a:r>
            <a:r>
              <a:rPr lang="de-DE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i="0" dirty="0" err="1">
                <a:latin typeface="+mn-lt"/>
                <a:cs typeface="Arial" panose="020B0604020202020204" pitchFamily="34" charset="0"/>
              </a:rPr>
              <a:t>from</a:t>
            </a:r>
            <a:r>
              <a:rPr lang="de-DE" i="0" dirty="0">
                <a:latin typeface="+mn-lt"/>
                <a:cs typeface="Arial" panose="020B0604020202020204" pitchFamily="34" charset="0"/>
              </a:rPr>
              <a:t> different light </a:t>
            </a:r>
            <a:r>
              <a:rPr lang="de-DE" i="0" dirty="0" err="1">
                <a:latin typeface="+mn-lt"/>
                <a:cs typeface="Arial" panose="020B0604020202020204" pitchFamily="34" charset="0"/>
              </a:rPr>
              <a:t>settings</a:t>
            </a:r>
            <a:endParaRPr lang="en-GB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914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Research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7" name="Inhaltsplatzhalter 2"/>
          <p:cNvSpPr>
            <a:spLocks noGrp="1"/>
          </p:cNvSpPr>
          <p:nvPr>
            <p:ph idx="1"/>
          </p:nvPr>
        </p:nvSpPr>
        <p:spPr>
          <a:xfrm>
            <a:off x="457200" y="1969382"/>
            <a:ext cx="8234363" cy="2923242"/>
          </a:xfrm>
        </p:spPr>
        <p:txBody>
          <a:bodyPr/>
          <a:lstStyle/>
          <a:p>
            <a:pPr marL="0" indent="0" eaLnBrk="1" hangingPunct="1">
              <a:lnSpc>
                <a:spcPct val="110000"/>
              </a:lnSpc>
              <a:buNone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Evaluation: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Create a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replay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successfully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completed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parcour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Replay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consists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input-output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pairs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Give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inputs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JetBot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Output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reproduced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quick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enough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JetBot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57200" y="1125940"/>
            <a:ext cx="8234363" cy="491194"/>
          </a:xfrm>
        </p:spPr>
        <p:txBody>
          <a:bodyPr/>
          <a:lstStyle/>
          <a:p>
            <a:pPr marL="0" indent="0" eaLnBrk="1" hangingPunct="1"/>
            <a:r>
              <a:rPr lang="en-GB" dirty="0"/>
              <a:t>Is it possible to use a CNN which is small enough to be used in the </a:t>
            </a:r>
            <a:r>
              <a:rPr lang="en-GB" dirty="0" err="1"/>
              <a:t>JetBot</a:t>
            </a:r>
            <a:r>
              <a:rPr lang="en-GB" dirty="0"/>
              <a:t>?</a:t>
            </a:r>
            <a:endParaRPr lang="de-DE" altLang="de-DE" sz="1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554826" y="4570357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4A1AD86-85DB-CCED-2229-9E9D0ED42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524" y="2460997"/>
            <a:ext cx="1731252" cy="138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155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1189289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ea typeface="+mj-ea"/>
              </a:rPr>
              <a:t>Outline</a:t>
            </a:r>
            <a:br>
              <a:rPr lang="de-DE" sz="2800" dirty="0">
                <a:ea typeface="+mj-ea"/>
              </a:rPr>
            </a:b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857876"/>
            <a:ext cx="6400800" cy="2433387"/>
          </a:xfrm>
        </p:spPr>
        <p:txBody>
          <a:bodyPr>
            <a:normAutofit fontScale="92500" lnSpcReduction="10000"/>
          </a:bodyPr>
          <a:lstStyle/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Previous</a:t>
            </a: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Work at </a:t>
            </a: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ScaDS.AI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Autonomous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Driving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Task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Research Questions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Related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Work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Experimentation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de-DE" alt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endParaRPr lang="de-DE" alt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endParaRPr lang="de-DE" alt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652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Anwendungsbeispiel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Hier könnte sich Ihr Fließtext befinden. Fließtexte sind natürlich nicht schlecht – aber in einer Präsentation auch nicht optimal. Haben Sie ein Herz für Ihre Zuhörer und bedenken Sie folgende Tipps: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Lange Texte vermeiden,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Schlagwörter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oder kurze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Wortgruppen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hervorheben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Aufzählungen verwenden.</a:t>
            </a:r>
          </a:p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eaLnBrk="1" hangingPunct="1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AUFZÄHLUNG</a:t>
            </a:r>
            <a:endParaRPr lang="de-DE" altLang="de-DE" sz="1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363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 dirty="0" err="1">
                <a:ea typeface="+mj-ea"/>
              </a:rPr>
              <a:t>Related</a:t>
            </a:r>
            <a:r>
              <a:rPr lang="de-DE" sz="2800" dirty="0">
                <a:ea typeface="+mj-ea"/>
              </a:rPr>
              <a:t> </a:t>
            </a:r>
            <a:r>
              <a:rPr lang="de-DE" sz="2800" dirty="0" err="1">
                <a:ea typeface="+mj-ea"/>
              </a:rPr>
              <a:t>work</a:t>
            </a:r>
            <a:br>
              <a:rPr lang="de-DE" sz="2800" dirty="0">
                <a:ea typeface="+mj-ea"/>
              </a:rPr>
            </a:b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Master‘s</a:t>
            </a: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Thesis</a:t>
            </a:r>
          </a:p>
        </p:txBody>
      </p:sp>
    </p:spTree>
    <p:extLst>
      <p:ext uri="{BB962C8B-B14F-4D97-AF65-F5344CB8AC3E}">
        <p14:creationId xmlns:p14="http://schemas.microsoft.com/office/powerpoint/2010/main" val="167342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Previous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77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Symbol" panose="05050102010706020507" pitchFamily="18" charset="2"/>
              <a:buNone/>
            </a:pPr>
            <a:r>
              <a:rPr lang="de-DE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 könnte sich Ihre Bildunterschrift befinden </a:t>
            </a:r>
            <a:r>
              <a:rPr lang="mr-IN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de-DE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Arial, 12pt, 50 % Schwarz</a:t>
            </a:r>
          </a:p>
        </p:txBody>
      </p:sp>
      <p:pic>
        <p:nvPicPr>
          <p:cNvPr id="9" name="Bildplatzhalter 8" descr="2013_Bibliothek_004_UL.jpg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86" b="21186"/>
          <a:stretch>
            <a:fillRect/>
          </a:stretch>
        </p:blipFill>
        <p:spPr>
          <a:xfrm>
            <a:off x="5821272" y="3236495"/>
            <a:ext cx="2865528" cy="1064571"/>
          </a:xfrm>
        </p:spPr>
      </p:pic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6E654EB-316D-8728-3BF3-81EEC53A221A}"/>
              </a:ext>
            </a:extLst>
          </p:cNvPr>
          <p:cNvSpPr txBox="1"/>
          <p:nvPr/>
        </p:nvSpPr>
        <p:spPr>
          <a:xfrm>
            <a:off x="571500" y="1590045"/>
            <a:ext cx="4896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RL </a:t>
            </a:r>
            <a:r>
              <a:rPr lang="de-DE" dirty="0" err="1"/>
              <a:t>papers</a:t>
            </a:r>
            <a:r>
              <a:rPr lang="de-DE" dirty="0"/>
              <a:t> (PPO?)</a:t>
            </a:r>
          </a:p>
          <a:p>
            <a:r>
              <a:rPr lang="de-DE" dirty="0"/>
              <a:t>RL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autonomous</a:t>
            </a:r>
            <a:r>
              <a:rPr lang="de-DE" dirty="0"/>
              <a:t> </a:t>
            </a:r>
            <a:r>
              <a:rPr lang="de-DE" dirty="0" err="1"/>
              <a:t>driving</a:t>
            </a:r>
            <a:r>
              <a:rPr lang="de-DE" dirty="0"/>
              <a:t> </a:t>
            </a:r>
            <a:r>
              <a:rPr lang="de-DE" dirty="0" err="1"/>
              <a:t>papers</a:t>
            </a:r>
            <a:endParaRPr lang="de-DE" dirty="0"/>
          </a:p>
          <a:p>
            <a:r>
              <a:rPr lang="de-DE" dirty="0"/>
              <a:t>Image </a:t>
            </a:r>
            <a:r>
              <a:rPr lang="de-DE" dirty="0" err="1"/>
              <a:t>processing</a:t>
            </a:r>
            <a:r>
              <a:rPr lang="de-DE" dirty="0"/>
              <a:t> </a:t>
            </a:r>
            <a:r>
              <a:rPr lang="de-DE" dirty="0" err="1"/>
              <a:t>papers</a:t>
            </a:r>
            <a:r>
              <a:rPr lang="de-DE" dirty="0"/>
              <a:t>? (light </a:t>
            </a:r>
            <a:r>
              <a:rPr lang="de-DE" dirty="0" err="1"/>
              <a:t>resiliency</a:t>
            </a:r>
            <a:r>
              <a:rPr lang="de-DE" dirty="0"/>
              <a:t>)</a:t>
            </a:r>
          </a:p>
          <a:p>
            <a:r>
              <a:rPr lang="de-DE" dirty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6989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 dirty="0">
                <a:ea typeface="+mj-ea"/>
              </a:rPr>
              <a:t>Implementation / Methods</a:t>
            </a:r>
            <a:br>
              <a:rPr lang="de-DE" sz="2800" dirty="0">
                <a:ea typeface="+mj-ea"/>
              </a:rPr>
            </a:b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Master‘s</a:t>
            </a: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Thesis</a:t>
            </a:r>
          </a:p>
        </p:txBody>
      </p:sp>
    </p:spTree>
    <p:extLst>
      <p:ext uri="{BB962C8B-B14F-4D97-AF65-F5344CB8AC3E}">
        <p14:creationId xmlns:p14="http://schemas.microsoft.com/office/powerpoint/2010/main" val="2923344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RL Training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- PPO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DB2232D-D506-7A96-F300-0CA38A8FC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833" y="1205458"/>
            <a:ext cx="1543774" cy="771887"/>
          </a:xfrm>
          <a:prstGeom prst="rect">
            <a:avLst/>
          </a:prstGeom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0A5D4C1B-6B39-D321-1EB4-5C643AE906F3}"/>
              </a:ext>
            </a:extLst>
          </p:cNvPr>
          <p:cNvSpPr/>
          <p:nvPr/>
        </p:nvSpPr>
        <p:spPr>
          <a:xfrm>
            <a:off x="3047145" y="2000204"/>
            <a:ext cx="2482178" cy="52689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Environment</a:t>
            </a:r>
            <a:endParaRPr lang="en-GB" dirty="0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734E49AB-0B90-D307-E690-BC3342EACF4D}"/>
              </a:ext>
            </a:extLst>
          </p:cNvPr>
          <p:cNvSpPr/>
          <p:nvPr/>
        </p:nvSpPr>
        <p:spPr>
          <a:xfrm>
            <a:off x="3052087" y="3481105"/>
            <a:ext cx="2482178" cy="52689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Agent</a:t>
            </a:r>
            <a:endParaRPr lang="en-GB" dirty="0"/>
          </a:p>
        </p:txBody>
      </p:sp>
      <p:cxnSp>
        <p:nvCxnSpPr>
          <p:cNvPr id="15" name="Verbinder: gekrümmt 14">
            <a:extLst>
              <a:ext uri="{FF2B5EF4-FFF2-40B4-BE49-F238E27FC236}">
                <a16:creationId xmlns:a16="http://schemas.microsoft.com/office/drawing/2014/main" id="{6A06AE4D-4A08-6456-EFAF-0B0306FD1A4C}"/>
              </a:ext>
            </a:extLst>
          </p:cNvPr>
          <p:cNvCxnSpPr>
            <a:stCxn id="2" idx="3"/>
            <a:endCxn id="3" idx="3"/>
          </p:cNvCxnSpPr>
          <p:nvPr/>
        </p:nvCxnSpPr>
        <p:spPr>
          <a:xfrm>
            <a:off x="5529323" y="2263649"/>
            <a:ext cx="4942" cy="1480901"/>
          </a:xfrm>
          <a:prstGeom prst="curvedConnector3">
            <a:avLst>
              <a:gd name="adj1" fmla="val 1721117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Verbinder: gekrümmt 20">
            <a:extLst>
              <a:ext uri="{FF2B5EF4-FFF2-40B4-BE49-F238E27FC236}">
                <a16:creationId xmlns:a16="http://schemas.microsoft.com/office/drawing/2014/main" id="{CEFCABB9-563C-2F25-91A4-D5B4984218E6}"/>
              </a:ext>
            </a:extLst>
          </p:cNvPr>
          <p:cNvCxnSpPr>
            <a:stCxn id="3" idx="1"/>
            <a:endCxn id="2" idx="1"/>
          </p:cNvCxnSpPr>
          <p:nvPr/>
        </p:nvCxnSpPr>
        <p:spPr>
          <a:xfrm rot="10800000">
            <a:off x="3047145" y="2263650"/>
            <a:ext cx="4942" cy="1480901"/>
          </a:xfrm>
          <a:prstGeom prst="curvedConnector3">
            <a:avLst>
              <a:gd name="adj1" fmla="val 1495475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lussdiagramm: Karte 26">
            <a:extLst>
              <a:ext uri="{FF2B5EF4-FFF2-40B4-BE49-F238E27FC236}">
                <a16:creationId xmlns:a16="http://schemas.microsoft.com/office/drawing/2014/main" id="{8A25E12D-95D6-C471-763C-A81A4B018503}"/>
              </a:ext>
            </a:extLst>
          </p:cNvPr>
          <p:cNvSpPr/>
          <p:nvPr/>
        </p:nvSpPr>
        <p:spPr>
          <a:xfrm>
            <a:off x="2914181" y="1631304"/>
            <a:ext cx="602166" cy="515324"/>
          </a:xfrm>
          <a:prstGeom prst="flowChartPunchedCard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t</a:t>
            </a:r>
            <a:endParaRPr lang="en-GB" baseline="-25000" dirty="0"/>
          </a:p>
        </p:txBody>
      </p:sp>
      <p:sp>
        <p:nvSpPr>
          <p:cNvPr id="28" name="Flussdiagramm: Karte 27">
            <a:extLst>
              <a:ext uri="{FF2B5EF4-FFF2-40B4-BE49-F238E27FC236}">
                <a16:creationId xmlns:a16="http://schemas.microsoft.com/office/drawing/2014/main" id="{98C169BD-6F7E-C7B7-290D-4FEC362FD190}"/>
              </a:ext>
            </a:extLst>
          </p:cNvPr>
          <p:cNvSpPr/>
          <p:nvPr/>
        </p:nvSpPr>
        <p:spPr>
          <a:xfrm>
            <a:off x="2906329" y="3163045"/>
            <a:ext cx="921270" cy="515324"/>
          </a:xfrm>
          <a:prstGeom prst="flowChartPunchedCard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0" i="0" dirty="0">
                <a:solidFill>
                  <a:schemeClr val="bg1"/>
                </a:solidFill>
                <a:effectLst/>
              </a:rPr>
              <a:t>Π</a:t>
            </a:r>
            <a:r>
              <a:rPr lang="de-DE" dirty="0">
                <a:solidFill>
                  <a:schemeClr val="bg1"/>
                </a:solidFill>
              </a:rPr>
              <a:t>(</a:t>
            </a:r>
            <a:r>
              <a:rPr lang="de-DE" dirty="0" err="1">
                <a:solidFill>
                  <a:schemeClr val="bg1"/>
                </a:solidFill>
              </a:rPr>
              <a:t>a</a:t>
            </a:r>
            <a:r>
              <a:rPr lang="de-DE" baseline="-25000" dirty="0" err="1">
                <a:solidFill>
                  <a:schemeClr val="bg1"/>
                </a:solidFill>
              </a:rPr>
              <a:t>t</a:t>
            </a:r>
            <a:r>
              <a:rPr lang="de-DE" dirty="0" err="1">
                <a:solidFill>
                  <a:schemeClr val="bg1"/>
                </a:solidFill>
              </a:rPr>
              <a:t>|s</a:t>
            </a:r>
            <a:r>
              <a:rPr lang="de-DE" baseline="-25000" dirty="0" err="1">
                <a:solidFill>
                  <a:schemeClr val="bg1"/>
                </a:solidFill>
              </a:rPr>
              <a:t>t</a:t>
            </a:r>
            <a:r>
              <a:rPr lang="de-DE" dirty="0">
                <a:solidFill>
                  <a:schemeClr val="bg1"/>
                </a:solidFill>
              </a:rPr>
              <a:t>)</a:t>
            </a:r>
            <a:endParaRPr lang="en-GB" baseline="-25000" dirty="0">
              <a:solidFill>
                <a:schemeClr val="bg1"/>
              </a:solidFill>
            </a:endParaRPr>
          </a:p>
        </p:txBody>
      </p:sp>
      <p:sp>
        <p:nvSpPr>
          <p:cNvPr id="29" name="Flussdiagramm: Karte 28">
            <a:extLst>
              <a:ext uri="{FF2B5EF4-FFF2-40B4-BE49-F238E27FC236}">
                <a16:creationId xmlns:a16="http://schemas.microsoft.com/office/drawing/2014/main" id="{87F497FF-FD15-1F99-836C-BBAED56B116A}"/>
              </a:ext>
            </a:extLst>
          </p:cNvPr>
          <p:cNvSpPr/>
          <p:nvPr/>
        </p:nvSpPr>
        <p:spPr>
          <a:xfrm>
            <a:off x="1564240" y="2586916"/>
            <a:ext cx="921270" cy="515324"/>
          </a:xfrm>
          <a:prstGeom prst="flowChartPunchedCard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</a:t>
            </a:r>
            <a:r>
              <a:rPr lang="de-DE" baseline="-25000" dirty="0">
                <a:solidFill>
                  <a:schemeClr val="tx1"/>
                </a:solidFill>
              </a:rPr>
              <a:t>t</a:t>
            </a:r>
            <a:endParaRPr lang="en-GB" baseline="-25000" dirty="0">
              <a:solidFill>
                <a:schemeClr val="tx1"/>
              </a:solidFill>
            </a:endParaRPr>
          </a:p>
        </p:txBody>
      </p:sp>
      <p:sp>
        <p:nvSpPr>
          <p:cNvPr id="30" name="Flussdiagramm: Karte 29">
            <a:extLst>
              <a:ext uri="{FF2B5EF4-FFF2-40B4-BE49-F238E27FC236}">
                <a16:creationId xmlns:a16="http://schemas.microsoft.com/office/drawing/2014/main" id="{6B68B95D-0793-44F4-61A3-2F980C690486}"/>
              </a:ext>
            </a:extLst>
          </p:cNvPr>
          <p:cNvSpPr/>
          <p:nvPr/>
        </p:nvSpPr>
        <p:spPr>
          <a:xfrm>
            <a:off x="5792450" y="2647721"/>
            <a:ext cx="921270" cy="515324"/>
          </a:xfrm>
          <a:prstGeom prst="flowChartPunchedCard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</a:t>
            </a:r>
            <a:r>
              <a:rPr lang="de-DE" baseline="-25000" dirty="0">
                <a:solidFill>
                  <a:schemeClr val="tx1"/>
                </a:solidFill>
              </a:rPr>
              <a:t>t+1</a:t>
            </a:r>
            <a:r>
              <a:rPr lang="de-DE" dirty="0">
                <a:solidFill>
                  <a:schemeClr val="tx1"/>
                </a:solidFill>
              </a:rPr>
              <a:t>,r</a:t>
            </a:r>
            <a:r>
              <a:rPr lang="de-DE" baseline="-25000" dirty="0">
                <a:solidFill>
                  <a:schemeClr val="tx1"/>
                </a:solidFill>
              </a:rPr>
              <a:t>t+1</a:t>
            </a:r>
            <a:endParaRPr lang="en-GB" baseline="-25000" dirty="0">
              <a:solidFill>
                <a:schemeClr val="tx1"/>
              </a:solidFill>
            </a:endParaRP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5925E9E1-9AD2-B24F-2CE7-8D3611273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0816" y="2531217"/>
            <a:ext cx="1496662" cy="748332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96890C19-4CD8-AAFC-C31C-3455816F2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4548" y="4171021"/>
            <a:ext cx="723598" cy="361799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1D2E03C3-668C-A9FC-DBD2-393D19BB9A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2499" y="4053712"/>
            <a:ext cx="579502" cy="579502"/>
          </a:xfrm>
          <a:prstGeom prst="rect">
            <a:avLst/>
          </a:prstGeom>
        </p:spPr>
      </p:pic>
      <p:sp>
        <p:nvSpPr>
          <p:cNvPr id="34" name="Würfel 33">
            <a:extLst>
              <a:ext uri="{FF2B5EF4-FFF2-40B4-BE49-F238E27FC236}">
                <a16:creationId xmlns:a16="http://schemas.microsoft.com/office/drawing/2014/main" id="{75316947-D6E0-8C7A-7EF9-DC61BBEE59F0}"/>
              </a:ext>
            </a:extLst>
          </p:cNvPr>
          <p:cNvSpPr/>
          <p:nvPr/>
        </p:nvSpPr>
        <p:spPr>
          <a:xfrm>
            <a:off x="4775735" y="4072363"/>
            <a:ext cx="599070" cy="563122"/>
          </a:xfrm>
          <a:prstGeom prst="cub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/>
              <a:t>PPO</a:t>
            </a:r>
            <a:endParaRPr lang="en-GB" sz="1000" dirty="0"/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62300166-2E74-58F7-FD23-9EB945FA7F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320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RL Training REWARD FUNCTION</a:t>
            </a:r>
          </a:p>
        </p:txBody>
      </p:sp>
      <p:sp>
        <p:nvSpPr>
          <p:cNvPr id="28677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Symbol" panose="05050102010706020507" pitchFamily="18" charset="2"/>
              <a:buNone/>
            </a:pPr>
            <a:r>
              <a:rPr lang="de-DE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 könnte sich Ihre Bildunterschrift befinden </a:t>
            </a:r>
            <a:r>
              <a:rPr lang="mr-IN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de-DE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Arial, 12pt, 50 % Schwarz</a:t>
            </a:r>
          </a:p>
        </p:txBody>
      </p:sp>
      <p:pic>
        <p:nvPicPr>
          <p:cNvPr id="9" name="Bildplatzhalter 8" descr="2013_Bibliothek_004_UL.jpg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86" b="21186"/>
          <a:stretch>
            <a:fillRect/>
          </a:stretch>
        </p:blipFill>
        <p:spPr>
          <a:xfrm>
            <a:off x="5821272" y="3236495"/>
            <a:ext cx="2865528" cy="1064571"/>
          </a:xfrm>
        </p:spPr>
      </p:pic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6E654EB-316D-8728-3BF3-81EEC53A221A}"/>
              </a:ext>
            </a:extLst>
          </p:cNvPr>
          <p:cNvSpPr txBox="1"/>
          <p:nvPr/>
        </p:nvSpPr>
        <p:spPr>
          <a:xfrm>
            <a:off x="938463" y="1596061"/>
            <a:ext cx="5468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Describe</a:t>
            </a:r>
            <a:r>
              <a:rPr lang="de-DE" dirty="0"/>
              <a:t> REWARD </a:t>
            </a:r>
            <a:r>
              <a:rPr lang="de-DE" dirty="0" err="1"/>
              <a:t>function</a:t>
            </a:r>
            <a:r>
              <a:rPr lang="de-DE" dirty="0"/>
              <a:t> plus </a:t>
            </a:r>
            <a:r>
              <a:rPr lang="de-DE" dirty="0" err="1"/>
              <a:t>reward</a:t>
            </a:r>
            <a:r>
              <a:rPr lang="de-DE" dirty="0"/>
              <a:t> </a:t>
            </a:r>
            <a:r>
              <a:rPr lang="de-DE" dirty="0" err="1"/>
              <a:t>shaping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632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Agent / Network Description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3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Agent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recieves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an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iteration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steps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Frame stacking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Convolutional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Network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Outputs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CNN (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acceleration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0484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ALLGEMEIN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207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31B9A21-8F61-EFFA-4B83-319680DEDF1E}"/>
              </a:ext>
            </a:extLst>
          </p:cNvPr>
          <p:cNvSpPr/>
          <p:nvPr/>
        </p:nvSpPr>
        <p:spPr>
          <a:xfrm>
            <a:off x="5502086" y="1977483"/>
            <a:ext cx="3487443" cy="2668858"/>
          </a:xfrm>
          <a:prstGeom prst="roundRect">
            <a:avLst/>
          </a:prstGeom>
          <a:solidFill>
            <a:srgbClr val="FFC000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Reinforcement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setup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3789622" y="2910739"/>
            <a:ext cx="1483112" cy="377740"/>
          </a:xfrm>
        </p:spPr>
        <p:txBody>
          <a:bodyPr/>
          <a:lstStyle/>
          <a:p>
            <a:pPr marL="0" indent="0" eaLnBrk="1" hangingPunct="1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Communication</a:t>
            </a:r>
            <a:endParaRPr lang="de-DE" altLang="de-DE" sz="1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B133D62-2274-CE4C-3E43-B30AC79AE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2621" y="2573149"/>
            <a:ext cx="1544904" cy="154490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DB2232D-D506-7A96-F300-0CA38A8FCD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449" y="3247242"/>
            <a:ext cx="2798199" cy="1399100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31477041-F055-9CC5-B671-C69E91760693}"/>
              </a:ext>
            </a:extLst>
          </p:cNvPr>
          <p:cNvSpPr/>
          <p:nvPr/>
        </p:nvSpPr>
        <p:spPr>
          <a:xfrm>
            <a:off x="3724507" y="3204118"/>
            <a:ext cx="1560553" cy="340684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Pfeil: nach links 6">
            <a:extLst>
              <a:ext uri="{FF2B5EF4-FFF2-40B4-BE49-F238E27FC236}">
                <a16:creationId xmlns:a16="http://schemas.microsoft.com/office/drawing/2014/main" id="{71BB429C-D264-CEF6-6731-524F3CC31D74}"/>
              </a:ext>
            </a:extLst>
          </p:cNvPr>
          <p:cNvSpPr/>
          <p:nvPr/>
        </p:nvSpPr>
        <p:spPr>
          <a:xfrm>
            <a:off x="3724507" y="2714865"/>
            <a:ext cx="1548227" cy="276999"/>
          </a:xfrm>
          <a:prstGeom prst="lef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0B63BDE-1D29-456E-EC02-D2FB0B349D52}"/>
              </a:ext>
            </a:extLst>
          </p:cNvPr>
          <p:cNvSpPr txBox="1"/>
          <p:nvPr/>
        </p:nvSpPr>
        <p:spPr>
          <a:xfrm>
            <a:off x="3754826" y="3500733"/>
            <a:ext cx="14875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-</a:t>
            </a:r>
            <a:r>
              <a:rPr lang="de-DE" i="0" dirty="0" err="1">
                <a:latin typeface="+mn-lt"/>
                <a:cs typeface="Arial" panose="020B0604020202020204" pitchFamily="34" charset="0"/>
              </a:rPr>
              <a:t>Observations</a:t>
            </a:r>
            <a:endParaRPr lang="de-DE" i="0" dirty="0">
              <a:latin typeface="+mn-lt"/>
              <a:cs typeface="Arial" panose="020B0604020202020204" pitchFamily="34" charset="0"/>
            </a:endParaRPr>
          </a:p>
          <a:p>
            <a:r>
              <a:rPr lang="de-DE" dirty="0">
                <a:latin typeface="+mn-lt"/>
                <a:cs typeface="Arial" panose="020B0604020202020204" pitchFamily="34" charset="0"/>
              </a:rPr>
              <a:t>-</a:t>
            </a:r>
            <a:r>
              <a:rPr lang="de-DE" i="0" dirty="0" err="1">
                <a:latin typeface="+mn-lt"/>
                <a:cs typeface="Arial" panose="020B0604020202020204" pitchFamily="34" charset="0"/>
              </a:rPr>
              <a:t>Reward</a:t>
            </a:r>
            <a:r>
              <a:rPr lang="de-DE" dirty="0" err="1">
                <a:latin typeface="+mn-lt"/>
                <a:cs typeface="Arial" panose="020B0604020202020204" pitchFamily="34" charset="0"/>
              </a:rPr>
              <a:t>s</a:t>
            </a:r>
            <a:endParaRPr lang="en-GB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6E6EA41-4667-EBA5-9B8C-4EF23F0AA0F0}"/>
              </a:ext>
            </a:extLst>
          </p:cNvPr>
          <p:cNvSpPr txBox="1"/>
          <p:nvPr/>
        </p:nvSpPr>
        <p:spPr>
          <a:xfrm>
            <a:off x="3680730" y="2364111"/>
            <a:ext cx="178253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-Agent </a:t>
            </a:r>
            <a:r>
              <a:rPr lang="de-DE" i="0" dirty="0" err="1">
                <a:latin typeface="+mn-lt"/>
                <a:cs typeface="Arial" panose="020B0604020202020204" pitchFamily="34" charset="0"/>
              </a:rPr>
              <a:t>Behaviour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1" name="Würfel 10">
            <a:extLst>
              <a:ext uri="{FF2B5EF4-FFF2-40B4-BE49-F238E27FC236}">
                <a16:creationId xmlns:a16="http://schemas.microsoft.com/office/drawing/2014/main" id="{76C9D3B9-791F-EA07-E146-A51C255AC9ED}"/>
              </a:ext>
            </a:extLst>
          </p:cNvPr>
          <p:cNvSpPr/>
          <p:nvPr/>
        </p:nvSpPr>
        <p:spPr>
          <a:xfrm>
            <a:off x="5914954" y="2043377"/>
            <a:ext cx="975982" cy="917416"/>
          </a:xfrm>
          <a:prstGeom prst="cub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PPO</a:t>
            </a:r>
            <a:endParaRPr lang="en-GB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5901EB9-6349-0A95-AEE0-D4115FBF4B3F}"/>
              </a:ext>
            </a:extLst>
          </p:cNvPr>
          <p:cNvSpPr txBox="1"/>
          <p:nvPr/>
        </p:nvSpPr>
        <p:spPr>
          <a:xfrm>
            <a:off x="7858594" y="4046833"/>
            <a:ext cx="51295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CNN</a:t>
            </a:r>
            <a:endParaRPr lang="en-GB" i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2C9A806-9825-6600-CE9F-825E654EE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1869" y="3613685"/>
            <a:ext cx="723598" cy="36179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BE2248B-FDFD-BAE4-16D2-22FDDAB070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1870" y="3229386"/>
            <a:ext cx="723597" cy="361799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69588245-750B-AF96-9DBA-9A413A0F6CC7}"/>
              </a:ext>
            </a:extLst>
          </p:cNvPr>
          <p:cNvSpPr txBox="1"/>
          <p:nvPr/>
        </p:nvSpPr>
        <p:spPr>
          <a:xfrm>
            <a:off x="5650014" y="3979553"/>
            <a:ext cx="147476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 err="1">
                <a:latin typeface="+mn-lt"/>
                <a:cs typeface="Arial" panose="020B0604020202020204" pitchFamily="34" charset="0"/>
              </a:rPr>
              <a:t>Preprocessing</a:t>
            </a:r>
            <a:endParaRPr lang="en-GB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0678BE1-0C0A-9433-3278-8F063E9308D6}"/>
              </a:ext>
            </a:extLst>
          </p:cNvPr>
          <p:cNvSpPr txBox="1"/>
          <p:nvPr/>
        </p:nvSpPr>
        <p:spPr>
          <a:xfrm>
            <a:off x="6790816" y="1506646"/>
            <a:ext cx="909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endParaRPr lang="en-GB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5B62CCB-CCD7-D429-C8C4-57450259FB67}"/>
              </a:ext>
            </a:extLst>
          </p:cNvPr>
          <p:cNvSpPr txBox="1"/>
          <p:nvPr/>
        </p:nvSpPr>
        <p:spPr>
          <a:xfrm>
            <a:off x="1443203" y="1508374"/>
            <a:ext cx="909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Unity</a:t>
            </a:r>
            <a:endParaRPr lang="en-GB" dirty="0"/>
          </a:p>
        </p:txBody>
      </p:sp>
      <p:pic>
        <p:nvPicPr>
          <p:cNvPr id="25" name="carsim_training_video">
            <a:hlinkClick r:id="" action="ppaction://media"/>
            <a:extLst>
              <a:ext uri="{FF2B5EF4-FFF2-40B4-BE49-F238E27FC236}">
                <a16:creationId xmlns:a16="http://schemas.microsoft.com/office/drawing/2014/main" id="{442DC460-6204-29C7-3D07-D85D26B7CA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78094" y="1832642"/>
            <a:ext cx="2805176" cy="13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3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9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RL Training / Progress Monitoring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EDB533-BF38-02BC-2B32-2792B20393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Logging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tensorboard</a:t>
            </a:r>
            <a:endParaRPr lang="en-GB" dirty="0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A194F585-C635-496E-4BC8-F49010B2A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17134"/>
            <a:ext cx="4018156" cy="2985558"/>
          </a:xfrm>
        </p:spPr>
        <p:txBody>
          <a:bodyPr/>
          <a:lstStyle/>
          <a:p>
            <a:pPr marL="0" indent="0" eaLnBrk="1" hangingPunct="1">
              <a:lnSpc>
                <a:spcPct val="110000"/>
              </a:lnSpc>
              <a:buNone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Standard and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custom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measurements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Mean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reward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per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episode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Percentage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passed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Percentage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successfully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completed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parcours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9CF1C83E-9AFE-5298-06A6-C4405F650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279" y="1617134"/>
            <a:ext cx="4383412" cy="26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8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 dirty="0" err="1">
                <a:ea typeface="+mj-ea"/>
              </a:rPr>
              <a:t>Experimentation</a:t>
            </a: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Master‘s</a:t>
            </a: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Thesis</a:t>
            </a:r>
          </a:p>
        </p:txBody>
      </p:sp>
    </p:spTree>
    <p:extLst>
      <p:ext uri="{BB962C8B-B14F-4D97-AF65-F5344CB8AC3E}">
        <p14:creationId xmlns:p14="http://schemas.microsoft.com/office/powerpoint/2010/main" val="542867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Answering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77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Symbol" panose="05050102010706020507" pitchFamily="18" charset="2"/>
              <a:buNone/>
            </a:pPr>
            <a:r>
              <a:rPr lang="de-DE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 könnte sich Ihre Bildunterschrift befinden </a:t>
            </a:r>
            <a:r>
              <a:rPr lang="mr-IN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de-DE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Arial, 12pt, 50 % Schwarz</a:t>
            </a:r>
          </a:p>
        </p:txBody>
      </p:sp>
      <p:pic>
        <p:nvPicPr>
          <p:cNvPr id="9" name="Bildplatzhalter 8" descr="2013_Bibliothek_004_UL.jpg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86" b="21186"/>
          <a:stretch>
            <a:fillRect/>
          </a:stretch>
        </p:blipFill>
        <p:spPr>
          <a:xfrm>
            <a:off x="5821272" y="3236495"/>
            <a:ext cx="2865528" cy="1064571"/>
          </a:xfrm>
        </p:spPr>
      </p:pic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32C5189-17E2-C3AA-A5AA-C39FA9F5FDBF}"/>
              </a:ext>
            </a:extLst>
          </p:cNvPr>
          <p:cNvSpPr txBox="1"/>
          <p:nvPr/>
        </p:nvSpPr>
        <p:spPr>
          <a:xfrm>
            <a:off x="733926" y="1407695"/>
            <a:ext cx="47223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per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question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Mention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question</a:t>
            </a:r>
            <a:r>
              <a:rPr lang="de-DE" dirty="0"/>
              <a:t> </a:t>
            </a:r>
            <a:r>
              <a:rPr lang="de-DE" dirty="0" err="1"/>
              <a:t>again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Explain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answer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question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6942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Experimentation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EDB533-BF38-02BC-2B32-2792B20393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Choice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and </a:t>
            </a:r>
            <a:r>
              <a:rPr lang="de-DE" dirty="0" err="1"/>
              <a:t>preprocessing</a:t>
            </a:r>
            <a:r>
              <a:rPr lang="de-DE" dirty="0"/>
              <a:t> </a:t>
            </a:r>
            <a:r>
              <a:rPr lang="de-DE" dirty="0" err="1"/>
              <a:t>steps</a:t>
            </a:r>
            <a:endParaRPr lang="en-GB" dirty="0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A194F585-C635-496E-4BC8-F49010B2A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17134"/>
            <a:ext cx="4018156" cy="2985558"/>
          </a:xfrm>
        </p:spPr>
        <p:txBody>
          <a:bodyPr/>
          <a:lstStyle/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Network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steps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Brightness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Contrast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Histogram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equalization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Amount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frame stacking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Plain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reward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reward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bootstrapping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39BEF45-F8B5-FB6D-640F-E540CE5F4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151" y="1617134"/>
            <a:ext cx="4378648" cy="266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903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 dirty="0">
                <a:ea typeface="+mj-ea"/>
              </a:rPr>
              <a:t>Evaluation</a:t>
            </a: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Master‘s</a:t>
            </a: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Thesis</a:t>
            </a:r>
          </a:p>
        </p:txBody>
      </p:sp>
    </p:spTree>
    <p:extLst>
      <p:ext uri="{BB962C8B-B14F-4D97-AF65-F5344CB8AC3E}">
        <p14:creationId xmlns:p14="http://schemas.microsoft.com/office/powerpoint/2010/main" val="3682956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Agent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EDB533-BF38-02BC-2B32-2792B20393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Agent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evaluated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tracks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lighting</a:t>
            </a:r>
            <a:endParaRPr lang="en-GB" dirty="0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A194F585-C635-496E-4BC8-F49010B2A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17134"/>
            <a:ext cx="8028594" cy="2985558"/>
          </a:xfrm>
        </p:spPr>
        <p:txBody>
          <a:bodyPr/>
          <a:lstStyle/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Rate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successfully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completed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attempts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E0DAA34-6139-2060-C9CA-9DA0F49BD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248" y="2804447"/>
            <a:ext cx="1913823" cy="95691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AC39D64-4C84-95EE-735D-341B7DEDF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572" y="2857639"/>
            <a:ext cx="1913823" cy="95691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F4F3CC9-3E16-3749-5794-2F67C7B75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205" y="2857639"/>
            <a:ext cx="1913823" cy="95691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6D1354C-81A4-7F92-7045-76AE6FFDDA40}"/>
              </a:ext>
            </a:extLst>
          </p:cNvPr>
          <p:cNvSpPr txBox="1"/>
          <p:nvPr/>
        </p:nvSpPr>
        <p:spPr>
          <a:xfrm>
            <a:off x="1249356" y="3761359"/>
            <a:ext cx="594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Easy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FC9121D-0588-1F5F-A51B-4A062B0388BE}"/>
              </a:ext>
            </a:extLst>
          </p:cNvPr>
          <p:cNvSpPr txBox="1"/>
          <p:nvPr/>
        </p:nvSpPr>
        <p:spPr>
          <a:xfrm>
            <a:off x="6792178" y="3761359"/>
            <a:ext cx="97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Difficult</a:t>
            </a:r>
            <a:endParaRPr lang="en-GB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976A2A6-250E-0FDE-56FF-068D4EB87844}"/>
              </a:ext>
            </a:extLst>
          </p:cNvPr>
          <p:cNvSpPr txBox="1"/>
          <p:nvPr/>
        </p:nvSpPr>
        <p:spPr>
          <a:xfrm>
            <a:off x="4095072" y="3784121"/>
            <a:ext cx="998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Medium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0401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Agent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EDB533-BF38-02BC-2B32-2792B20393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Agent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evaluated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tracks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Varying</a:t>
            </a:r>
            <a:r>
              <a:rPr lang="de-DE" dirty="0"/>
              <a:t> </a:t>
            </a:r>
            <a:r>
              <a:rPr lang="de-DE" dirty="0" err="1"/>
              <a:t>lighting</a:t>
            </a:r>
            <a:endParaRPr lang="en-GB" dirty="0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A194F585-C635-496E-4BC8-F49010B2A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17134"/>
            <a:ext cx="8028594" cy="2985558"/>
          </a:xfrm>
        </p:spPr>
        <p:txBody>
          <a:bodyPr/>
          <a:lstStyle/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Rate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successfully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completed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attempts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49E3658-590F-1F21-8971-D58C3B8DC07A}"/>
              </a:ext>
            </a:extLst>
          </p:cNvPr>
          <p:cNvSpPr txBox="1"/>
          <p:nvPr/>
        </p:nvSpPr>
        <p:spPr>
          <a:xfrm>
            <a:off x="1226872" y="4119906"/>
            <a:ext cx="980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Bright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CC70EE2-6447-C4FB-805C-70679757D8F9}"/>
              </a:ext>
            </a:extLst>
          </p:cNvPr>
          <p:cNvSpPr txBox="1"/>
          <p:nvPr/>
        </p:nvSpPr>
        <p:spPr>
          <a:xfrm>
            <a:off x="7257675" y="4126623"/>
            <a:ext cx="624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Dark</a:t>
            </a:r>
            <a:endParaRPr lang="en-GB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95BA48F-AFE7-1AD6-213F-4FDBD71E3DAA}"/>
              </a:ext>
            </a:extLst>
          </p:cNvPr>
          <p:cNvSpPr txBox="1"/>
          <p:nvPr/>
        </p:nvSpPr>
        <p:spPr>
          <a:xfrm>
            <a:off x="4072587" y="4142668"/>
            <a:ext cx="122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Standard</a:t>
            </a:r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C2FE2DA-D0FE-BE93-0212-593716E89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05" y="3224525"/>
            <a:ext cx="1897146" cy="94857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EF4B45C-81DC-551D-1F5A-E3D9CE6F1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649" y="3224524"/>
            <a:ext cx="1897146" cy="94857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7EF3883-6E7A-1804-86B7-B2CDCC9EE0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3427" y="3224525"/>
            <a:ext cx="1897146" cy="94857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6BF393F-C1DF-6811-5C78-907BB0794B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678" y="2327016"/>
            <a:ext cx="1600200" cy="8001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A62D5B8-58F7-B33D-92BA-1275C04036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7122" y="2327016"/>
            <a:ext cx="1600200" cy="8001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A4526ABD-F2D8-E608-2512-8149927DA9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1900" y="2333733"/>
            <a:ext cx="16002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6233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Jetbot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processing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power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A194F585-C635-496E-4BC8-F49010B2A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17134"/>
            <a:ext cx="8028594" cy="2985558"/>
          </a:xfrm>
        </p:spPr>
        <p:txBody>
          <a:bodyPr/>
          <a:lstStyle/>
          <a:p>
            <a:pPr marL="0" indent="0" eaLnBrk="1" hangingPunct="1">
              <a:lnSpc>
                <a:spcPct val="110000"/>
              </a:lnSpc>
              <a:buNone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7466627-FEC1-BD3C-D74C-85EAE1E00E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Generate Replay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parcour</a:t>
            </a:r>
            <a:r>
              <a:rPr lang="de-DE" dirty="0"/>
              <a:t> in </a:t>
            </a:r>
            <a:r>
              <a:rPr lang="de-DE" dirty="0" err="1"/>
              <a:t>python</a:t>
            </a:r>
            <a:r>
              <a:rPr lang="de-DE" dirty="0"/>
              <a:t> and </a:t>
            </a: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dirty="0" err="1"/>
              <a:t>replay</a:t>
            </a:r>
            <a:r>
              <a:rPr lang="de-DE" dirty="0"/>
              <a:t> on </a:t>
            </a:r>
            <a:r>
              <a:rPr lang="de-DE" dirty="0" err="1"/>
              <a:t>jetbot</a:t>
            </a:r>
            <a:endParaRPr lang="en-GB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93BF4F7-0BA3-58FB-0789-91CAB68EE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784" y="3131326"/>
            <a:ext cx="1695882" cy="1353970"/>
          </a:xfrm>
          <a:prstGeom prst="rect">
            <a:avLst/>
          </a:prstGeom>
        </p:spPr>
      </p:pic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C7C0ECDD-6CB8-DC70-B9CC-EDBC18183C73}"/>
              </a:ext>
            </a:extLst>
          </p:cNvPr>
          <p:cNvSpPr txBox="1">
            <a:spLocks/>
          </p:cNvSpPr>
          <p:nvPr/>
        </p:nvSpPr>
        <p:spPr>
          <a:xfrm>
            <a:off x="557703" y="1573637"/>
            <a:ext cx="3578044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18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  <a:lvl2pPr marL="714375" indent="-25717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1160463" indent="-24606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617663" indent="-24606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2063750" indent="-2349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Replay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consists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Input-output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pairs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Processing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times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Network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B2F9A7B1-F278-AC1D-B322-94DE33A19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747" y="1621122"/>
            <a:ext cx="4287141" cy="301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778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 dirty="0" err="1">
                <a:ea typeface="+mj-ea"/>
              </a:rPr>
              <a:t>Conclusion</a:t>
            </a: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Master‘s</a:t>
            </a: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Thesis</a:t>
            </a:r>
          </a:p>
        </p:txBody>
      </p:sp>
    </p:spTree>
    <p:extLst>
      <p:ext uri="{BB962C8B-B14F-4D97-AF65-F5344CB8AC3E}">
        <p14:creationId xmlns:p14="http://schemas.microsoft.com/office/powerpoint/2010/main" val="15917609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205E228D-5D4B-487D-19A1-6ECD95E8542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617663"/>
            <a:ext cx="8061158" cy="2326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Train an </a:t>
            </a:r>
            <a:r>
              <a:rPr lang="de-DE" dirty="0" err="1"/>
              <a:t>autonomous</a:t>
            </a:r>
            <a:r>
              <a:rPr lang="de-DE" dirty="0"/>
              <a:t> </a:t>
            </a:r>
            <a:r>
              <a:rPr lang="de-DE" dirty="0" err="1"/>
              <a:t>driving</a:t>
            </a:r>
            <a:r>
              <a:rPr lang="de-DE" dirty="0"/>
              <a:t> </a:t>
            </a:r>
            <a:r>
              <a:rPr lang="de-DE" dirty="0" err="1"/>
              <a:t>agent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Reinforcement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agent</a:t>
            </a:r>
            <a:r>
              <a:rPr lang="de-DE" dirty="0"/>
              <a:t> </a:t>
            </a:r>
            <a:r>
              <a:rPr lang="de-DE" dirty="0" err="1"/>
              <a:t>uses</a:t>
            </a:r>
            <a:r>
              <a:rPr lang="de-DE" dirty="0"/>
              <a:t> a </a:t>
            </a:r>
            <a:r>
              <a:rPr lang="de-DE" dirty="0" err="1"/>
              <a:t>neural</a:t>
            </a:r>
            <a:r>
              <a:rPr lang="de-DE" dirty="0"/>
              <a:t> network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policy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Input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preprocessed</a:t>
            </a:r>
            <a:r>
              <a:rPr lang="de-DE" dirty="0"/>
              <a:t> </a:t>
            </a:r>
            <a:r>
              <a:rPr lang="de-DE" dirty="0" err="1"/>
              <a:t>image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Agent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evaluated</a:t>
            </a:r>
            <a:r>
              <a:rPr lang="de-DE" dirty="0"/>
              <a:t> on </a:t>
            </a:r>
            <a:r>
              <a:rPr lang="de-DE" dirty="0" err="1"/>
              <a:t>tracks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3 </a:t>
            </a:r>
            <a:r>
              <a:rPr lang="de-DE" dirty="0" err="1"/>
              <a:t>difficulty</a:t>
            </a:r>
            <a:r>
              <a:rPr lang="de-DE" dirty="0"/>
              <a:t> </a:t>
            </a:r>
            <a:r>
              <a:rPr lang="de-DE" dirty="0" err="1"/>
              <a:t>levels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agent‘s</a:t>
            </a:r>
            <a:r>
              <a:rPr lang="de-DE" dirty="0"/>
              <a:t> </a:t>
            </a:r>
            <a:r>
              <a:rPr lang="de-DE" dirty="0" err="1"/>
              <a:t>resiliency</a:t>
            </a:r>
            <a:r>
              <a:rPr lang="de-DE" dirty="0"/>
              <a:t> </a:t>
            </a:r>
            <a:r>
              <a:rPr lang="de-DE" dirty="0" err="1"/>
              <a:t>towards</a:t>
            </a:r>
            <a:r>
              <a:rPr lang="de-DE" dirty="0"/>
              <a:t> light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evaluated</a:t>
            </a:r>
            <a:r>
              <a:rPr lang="de-DE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CA8EFCC-25B5-BBEA-AC91-E4FA55FFB34C}"/>
              </a:ext>
            </a:extLst>
          </p:cNvPr>
          <p:cNvSpPr txBox="1"/>
          <p:nvPr/>
        </p:nvSpPr>
        <p:spPr>
          <a:xfrm>
            <a:off x="601579" y="1199046"/>
            <a:ext cx="362503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TODO </a:t>
            </a:r>
            <a:r>
              <a:rPr lang="de-DE" dirty="0" err="1">
                <a:latin typeface="+mn-lt"/>
                <a:cs typeface="Arial" panose="020B0604020202020204" pitchFamily="34" charset="0"/>
              </a:rPr>
              <a:t>mention</a:t>
            </a:r>
            <a:r>
              <a:rPr lang="de-DE" dirty="0">
                <a:latin typeface="+mn-lt"/>
                <a:cs typeface="Arial" panose="020B0604020202020204" pitchFamily="34" charset="0"/>
              </a:rPr>
              <a:t> </a:t>
            </a:r>
            <a:r>
              <a:rPr lang="de-DE" dirty="0" err="1">
                <a:latin typeface="+mn-lt"/>
                <a:cs typeface="Arial" panose="020B0604020202020204" pitchFamily="34" charset="0"/>
              </a:rPr>
              <a:t>research</a:t>
            </a:r>
            <a:r>
              <a:rPr lang="de-DE" dirty="0">
                <a:latin typeface="+mn-lt"/>
                <a:cs typeface="Arial" panose="020B0604020202020204" pitchFamily="34" charset="0"/>
              </a:rPr>
              <a:t> </a:t>
            </a:r>
            <a:r>
              <a:rPr lang="de-DE" dirty="0" err="1">
                <a:latin typeface="+mn-lt"/>
                <a:cs typeface="Arial" panose="020B0604020202020204" pitchFamily="34" charset="0"/>
              </a:rPr>
              <a:t>questions</a:t>
            </a:r>
            <a:r>
              <a:rPr lang="de-DE" dirty="0">
                <a:latin typeface="+mn-lt"/>
                <a:cs typeface="Arial" panose="020B0604020202020204" pitchFamily="34" charset="0"/>
              </a:rPr>
              <a:t> </a:t>
            </a:r>
            <a:endParaRPr lang="en-GB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3311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Anwendungsbeispiel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1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Wenn es doch mal ein längerer Text sein soll, dann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markieren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Sie die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wichtigsten Inhalte fett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71463" indent="-271463" eaLnBrk="1" hangingPunct="1">
              <a:lnSpc>
                <a:spcPct val="110000"/>
              </a:lnSpc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Nutzen Sie Schlagwörter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oder Aufzählungen </a:t>
            </a:r>
          </a:p>
          <a:p>
            <a:pPr marL="719138" lvl="1" indent="-261938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Auch Aufzählungen mit mehreren Ebenen sind möglich.</a:t>
            </a: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652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eaLnBrk="1" hangingPunct="1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ZWEI SPALTEN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 eaLnBrk="1" hangingPunct="1">
              <a:lnSpc>
                <a:spcPct val="110000"/>
              </a:lnSpc>
              <a:buFont typeface="Symbol" charset="2"/>
              <a:buNone/>
              <a:defRPr/>
            </a:pPr>
            <a:r>
              <a:rPr lang="de-DE" altLang="de-DE" dirty="0">
                <a:latin typeface="Arial" panose="020B0604020202020204" pitchFamily="34" charset="0"/>
              </a:rPr>
              <a:t>Eine zweite Spalte wird dann hier angeordnet: 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</a:rPr>
              <a:t>Mit Schlagwörtern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</a:rPr>
              <a:t>und Aufzählungen</a:t>
            </a:r>
          </a:p>
          <a:p>
            <a:pPr marL="719138" lvl="1" indent="-261938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</a:rPr>
              <a:t>Auch hier stehen mehrere Ebenen zur Verfügung.</a:t>
            </a: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4711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Anwendungsbeispiel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Hier könnte sich Ihr Fließtext befinden. Fließtexte sind natürlich nicht schlecht – aber in einer Präsentation auch nicht optimal. Haben Sie ein Herz für Ihre Zuhörer und bedenken Sie folgende Tipps: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Lange Texte vermeiden,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Schlagwörter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oder kurze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Wortgruppen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hervorheben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Aufzählungen verwenden.</a:t>
            </a:r>
          </a:p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eaLnBrk="1" hangingPunct="1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AUFZÄHLUNG</a:t>
            </a:r>
            <a:endParaRPr lang="de-DE" altLang="de-DE" sz="1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Anwendungsbeispiel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1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Wenn es doch mal ein längerer Text sein soll, dann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markieren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Sie die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wichtigsten Inhalte fett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71463" indent="-271463" eaLnBrk="1" hangingPunct="1">
              <a:lnSpc>
                <a:spcPct val="110000"/>
              </a:lnSpc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Nutzen Sie Schlagwörter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oder Aufzählungen </a:t>
            </a:r>
          </a:p>
          <a:p>
            <a:pPr marL="719138" lvl="1" indent="-261938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Auch Aufzählungen mit mehreren Ebenen sind möglich.</a:t>
            </a: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652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eaLnBrk="1" hangingPunct="1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ZWEI SPALTEN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 eaLnBrk="1" hangingPunct="1">
              <a:lnSpc>
                <a:spcPct val="110000"/>
              </a:lnSpc>
              <a:buFont typeface="Symbol" charset="2"/>
              <a:buNone/>
              <a:defRPr/>
            </a:pPr>
            <a:r>
              <a:rPr lang="de-DE" altLang="de-DE" dirty="0">
                <a:latin typeface="Arial" panose="020B0604020202020204" pitchFamily="34" charset="0"/>
              </a:rPr>
              <a:t>Eine zweite Spalte wird dann hier angeordnet: 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</a:rPr>
              <a:t>Mit Schlagwörtern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</a:rPr>
              <a:t>und Aufzählungen</a:t>
            </a:r>
          </a:p>
          <a:p>
            <a:pPr marL="719138" lvl="1" indent="-261938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</a:rPr>
              <a:t>Auch hier stehen mehrere Ebenen zur Verfügung.</a:t>
            </a: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39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Formatierungsanmerkung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7" name="Inhaltsplatzhalter 2"/>
          <p:cNvSpPr>
            <a:spLocks noGrp="1"/>
          </p:cNvSpPr>
          <p:nvPr>
            <p:ph idx="1"/>
          </p:nvPr>
        </p:nvSpPr>
        <p:spPr>
          <a:xfrm>
            <a:off x="457200" y="1160060"/>
            <a:ext cx="8234363" cy="344263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de-DE" dirty="0">
                <a:ea typeface="ＭＳ Ｐゴシック" charset="0"/>
              </a:rPr>
              <a:t>Überschriften, Zwischenüberschriften und Fließtext werden beim Eintippen der ersten Textzeile automatisch formatiert. </a:t>
            </a:r>
          </a:p>
          <a:p>
            <a:pPr marL="271463" indent="-271463">
              <a:defRPr/>
            </a:pPr>
            <a:r>
              <a:rPr lang="de-DE" dirty="0">
                <a:ea typeface="ＭＳ Ｐゴシック" charset="0"/>
              </a:rPr>
              <a:t>Aufzählungen können über die Schaltfläche „Aufzählungszeichen“ eingestellt werden.</a:t>
            </a:r>
          </a:p>
          <a:p>
            <a:pPr marL="271463" indent="-271463">
              <a:defRPr/>
            </a:pPr>
            <a:r>
              <a:rPr lang="de-DE" dirty="0">
                <a:ea typeface="ＭＳ Ｐゴシック" charset="0"/>
              </a:rPr>
              <a:t>Nach einem Umbruch (Enter) erscheint ein weiteres Aufzählungszeichen. </a:t>
            </a:r>
          </a:p>
          <a:p>
            <a:pPr marL="719138" lvl="1" indent="-261938">
              <a:defRPr/>
            </a:pPr>
            <a:r>
              <a:rPr lang="de-DE" dirty="0">
                <a:ea typeface="ＭＳ Ｐゴシック" charset="0"/>
              </a:rPr>
              <a:t>Durch Drücken der Tabulatortaste wird der Text im Format der nächsten Gliederungseben dargestellt. </a:t>
            </a:r>
          </a:p>
          <a:p>
            <a:pPr marL="0" indent="0" eaLnBrk="1" hangingPunct="1">
              <a:buNone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None/>
              <a:defRPr/>
            </a:pP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Titel und Fußzeile 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der Präsentation können automatisch für alle Folien geändert werden unter Ansicht/Folienmaster. Dort auf der Masterfolie 2 den Text bearbeiten.</a:t>
            </a:r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BC642DC-4027-4785-8EC1-7265DE27C53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Anwendungsbeispiel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1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Wenn es doch mal ein längerer Text sein soll, dann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markieren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Sie die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wichtigsten Inhalte fett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71463" indent="-271463" eaLnBrk="1" hangingPunct="1">
              <a:lnSpc>
                <a:spcPct val="110000"/>
              </a:lnSpc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Nutzen Sie Schlagwörter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oder Aufzählungen </a:t>
            </a:r>
          </a:p>
          <a:p>
            <a:pPr marL="719138" lvl="1" indent="-261938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Auch Aufzählungen mit mehreren Ebenen sind möglich.</a:t>
            </a: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652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eaLnBrk="1" hangingPunct="1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ZWEI SPALTEN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 eaLnBrk="1" hangingPunct="1">
              <a:lnSpc>
                <a:spcPct val="110000"/>
              </a:lnSpc>
              <a:buFont typeface="Symbol" charset="2"/>
              <a:buNone/>
              <a:defRPr/>
            </a:pPr>
            <a:r>
              <a:rPr lang="de-DE" altLang="de-DE" dirty="0">
                <a:latin typeface="Arial" panose="020B0604020202020204" pitchFamily="34" charset="0"/>
              </a:rPr>
              <a:t>Eine zweite Spalte wird dann hier angeordnet: 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</a:rPr>
              <a:t>Mit Schlagwörtern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</a:rPr>
              <a:t>und Aufzählungen</a:t>
            </a:r>
          </a:p>
          <a:p>
            <a:pPr marL="719138" lvl="1" indent="-261938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</a:rPr>
              <a:t>Auch hier stehen mehrere Ebenen zur Verfügung.</a:t>
            </a: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40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8048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Anwendungsbeispiel</a:t>
            </a:r>
          </a:p>
        </p:txBody>
      </p:sp>
      <p:sp>
        <p:nvSpPr>
          <p:cNvPr id="28677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Symbol" panose="05050102010706020507" pitchFamily="18" charset="2"/>
              <a:buNone/>
            </a:pPr>
            <a:r>
              <a:rPr lang="de-DE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 könnte sich Ihre Bildunterschrift befinden </a:t>
            </a:r>
            <a:r>
              <a:rPr lang="mr-IN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de-DE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Arial, 12pt, 50 % Schwarz</a:t>
            </a:r>
          </a:p>
        </p:txBody>
      </p:sp>
      <p:pic>
        <p:nvPicPr>
          <p:cNvPr id="9" name="Bildplatzhalter 8" descr="2013_Bibliothek_004_UL.jpg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86" b="21186"/>
          <a:stretch>
            <a:fillRect/>
          </a:stretch>
        </p:blipFill>
        <p:spPr/>
      </p:pic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41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Bildplatzhalter 3" descr="2013_GWZ-Eingangsbereich_003_UL.jpg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>
            <a:fillRect/>
          </a:stretch>
        </p:blipFill>
        <p:spPr>
          <a:xfrm>
            <a:off x="7938" y="0"/>
            <a:ext cx="9136062" cy="5135562"/>
          </a:xfr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Anwendungs-beispiel</a:t>
            </a:r>
          </a:p>
        </p:txBody>
      </p:sp>
      <p:sp>
        <p:nvSpPr>
          <p:cNvPr id="3072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Symbol" panose="05050102010706020507" pitchFamily="18" charset="2"/>
              <a:buNone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Vergessen Sie bei der Verwendung von Bildmaterial bitte nicht die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Angabe der Quelle 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und vergewissern Sie sich, dass Sie über die nötigen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Bildrechte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verfügen.</a:t>
            </a:r>
          </a:p>
          <a:p>
            <a:pPr marL="0" indent="0" eaLnBrk="1" hangingPunct="1">
              <a:buFont typeface="Symbol" panose="05050102010706020507" pitchFamily="18" charset="2"/>
              <a:buNone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Kennen Sie schon unseren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Fotoservice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0728" name="Inhaltsplatzhalter 7"/>
          <p:cNvSpPr txBox="1">
            <a:spLocks/>
          </p:cNvSpPr>
          <p:nvPr/>
        </p:nvSpPr>
        <p:spPr bwMode="auto">
          <a:xfrm>
            <a:off x="3352800" y="4368800"/>
            <a:ext cx="4993843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>
              <a:spcBef>
                <a:spcPct val="20000"/>
              </a:spcBef>
              <a:buFont typeface="Symbol" panose="05050102010706020507" pitchFamily="18" charset="2"/>
              <a:defRPr sz="1200">
                <a:solidFill>
                  <a:srgbClr val="262A3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628650" indent="-171450">
              <a:spcBef>
                <a:spcPct val="2000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085850" indent="-17145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543050" indent="-17145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00250" indent="-17145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457450" indent="-1714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14650" indent="-1714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371850" indent="-1714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29050" indent="-1714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buClr>
                <a:srgbClr val="D8413E"/>
              </a:buClr>
            </a:pPr>
            <a:r>
              <a:rPr lang="de-DE" altLang="de-DE">
                <a:solidFill>
                  <a:srgbClr val="7F7F7F"/>
                </a:solidFill>
              </a:rPr>
              <a:t>Quelle: Universität Leipzig / Name des Fotografen</a:t>
            </a:r>
          </a:p>
        </p:txBody>
      </p:sp>
      <p:pic>
        <p:nvPicPr>
          <p:cNvPr id="11" name="Bildplatzhalter 8" descr="2013_GWZ_002_UL1.jpg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3" b="4833"/>
          <a:stretch>
            <a:fillRect/>
          </a:stretch>
        </p:blipFill>
        <p:spPr/>
      </p:pic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Anwendungsbeispiel</a:t>
            </a:r>
          </a:p>
        </p:txBody>
      </p:sp>
      <p:sp>
        <p:nvSpPr>
          <p:cNvPr id="317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Symbol" panose="05050102010706020507" pitchFamily="18" charset="2"/>
              <a:buNone/>
            </a:pPr>
            <a:r>
              <a:rPr lang="de-DE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Abbildungsunterschrift</a:t>
            </a:r>
            <a:endParaRPr lang="de-DE" altLang="de-DE" dirty="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1749" name="Diagrammplatzhalter 8"/>
          <p:cNvGraphicFramePr>
            <a:graphicFrameLocks noGrp="1"/>
          </p:cNvGraphicFramePr>
          <p:nvPr>
            <p:ph type="chart" sz="quarter" idx="16"/>
            <p:extLst>
              <p:ext uri="{D42A27DB-BD31-4B8C-83A1-F6EECF244321}">
                <p14:modId xmlns:p14="http://schemas.microsoft.com/office/powerpoint/2010/main" val="3079074230"/>
              </p:ext>
            </p:extLst>
          </p:nvPr>
        </p:nvGraphicFramePr>
        <p:xfrm>
          <a:off x="416719" y="1561580"/>
          <a:ext cx="3840727" cy="289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gramm" r:id="rId2" imgW="3950550" imgH="3078747" progId="Excel.Chart.8">
                  <p:embed/>
                </p:oleObj>
              </mc:Choice>
              <mc:Fallback>
                <p:oleObj name="Diagramm" r:id="rId2" imgW="3950550" imgH="3078747" progId="Excel.Chart.8">
                  <p:embed/>
                  <p:pic>
                    <p:nvPicPr>
                      <p:cNvPr id="0" name="Diagrammplatzhalter 8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719" y="1561580"/>
                        <a:ext cx="3840727" cy="2897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2" name="Diagrammplatzhalter 8"/>
          <p:cNvGraphicFramePr>
            <a:graphicFrameLocks/>
          </p:cNvGraphicFramePr>
          <p:nvPr/>
        </p:nvGraphicFramePr>
        <p:xfrm>
          <a:off x="4648200" y="1471613"/>
          <a:ext cx="4030663" cy="307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gramm" r:id="rId4" imgW="4035902" imgH="3078747" progId="Excel.Chart.8">
                  <p:embed/>
                </p:oleObj>
              </mc:Choice>
              <mc:Fallback>
                <p:oleObj name="Diagramm" r:id="rId4" imgW="4035902" imgH="3078747" progId="Excel.Chart.8">
                  <p:embed/>
                  <p:pic>
                    <p:nvPicPr>
                      <p:cNvPr id="0" name="Diagrammplatzhalter 8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1471613"/>
                        <a:ext cx="4030663" cy="307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3" name="Textfeld 10"/>
          <p:cNvSpPr txBox="1">
            <a:spLocks noChangeArrowheads="1"/>
          </p:cNvSpPr>
          <p:nvPr/>
        </p:nvSpPr>
        <p:spPr bwMode="auto">
          <a:xfrm>
            <a:off x="1813142" y="2959964"/>
            <a:ext cx="1041400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Symbol" panose="05050102010706020507" pitchFamily="18" charset="2"/>
              <a:defRPr sz="1200">
                <a:solidFill>
                  <a:srgbClr val="262A3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de-DE" altLang="de-DE" sz="1800" b="1" dirty="0">
                <a:solidFill>
                  <a:schemeClr val="tx1"/>
                </a:solidFill>
              </a:rPr>
              <a:t>Gesamt</a:t>
            </a:r>
          </a:p>
          <a:p>
            <a:pPr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de-DE" altLang="de-DE" sz="1800" b="1" dirty="0">
                <a:solidFill>
                  <a:schemeClr val="tx1"/>
                </a:solidFill>
              </a:rPr>
              <a:t>14,8</a:t>
            </a:r>
          </a:p>
        </p:txBody>
      </p:sp>
      <p:sp>
        <p:nvSpPr>
          <p:cNvPr id="31754" name="Inhaltsplatzhalter 2"/>
          <p:cNvSpPr txBox="1">
            <a:spLocks/>
          </p:cNvSpPr>
          <p:nvPr/>
        </p:nvSpPr>
        <p:spPr bwMode="auto">
          <a:xfrm>
            <a:off x="4783138" y="4432300"/>
            <a:ext cx="3844925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Symbol" panose="05050102010706020507" pitchFamily="18" charset="2"/>
              <a:defRPr sz="1200">
                <a:solidFill>
                  <a:srgbClr val="262A3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buClr>
                <a:srgbClr val="D8413E"/>
              </a:buClr>
            </a:pPr>
            <a:r>
              <a:rPr lang="de-DE" altLang="de-DE" dirty="0">
                <a:solidFill>
                  <a:srgbClr val="7F7F7F"/>
                </a:solidFill>
              </a:rPr>
              <a:t>Abbildungsunterschrift</a:t>
            </a:r>
          </a:p>
          <a:p>
            <a:pPr eaLnBrk="1" hangingPunct="1">
              <a:buClr>
                <a:srgbClr val="D8413E"/>
              </a:buClr>
            </a:pPr>
            <a:endParaRPr lang="de-DE" altLang="de-DE" sz="1000" dirty="0">
              <a:solidFill>
                <a:srgbClr val="7F7F7F"/>
              </a:solidFill>
            </a:endParaRPr>
          </a:p>
        </p:txBody>
      </p:sp>
      <p:sp>
        <p:nvSpPr>
          <p:cNvPr id="31755" name="Textplatzhalter 3"/>
          <p:cNvSpPr txBox="1">
            <a:spLocks/>
          </p:cNvSpPr>
          <p:nvPr/>
        </p:nvSpPr>
        <p:spPr bwMode="auto">
          <a:xfrm>
            <a:off x="457200" y="1063625"/>
            <a:ext cx="7002463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Font typeface="Symbol" panose="05050102010706020507" pitchFamily="18" charset="2"/>
              <a:defRPr sz="1200">
                <a:solidFill>
                  <a:srgbClr val="262A3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de-DE" sz="1400" dirty="0"/>
              <a:t>DIAGRAMME</a:t>
            </a:r>
            <a:endParaRPr lang="de-DE" altLang="de-DE" sz="1800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125" y="1584325"/>
            <a:ext cx="7985125" cy="5619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err="1">
                <a:ea typeface="+mj-ea"/>
              </a:rPr>
              <a:t>Thank</a:t>
            </a:r>
            <a:r>
              <a:rPr lang="de-DE" dirty="0">
                <a:ea typeface="+mj-ea"/>
              </a:rPr>
              <a:t> </a:t>
            </a:r>
            <a:r>
              <a:rPr lang="de-DE" dirty="0" err="1">
                <a:ea typeface="+mj-ea"/>
              </a:rPr>
              <a:t>you</a:t>
            </a:r>
            <a:r>
              <a:rPr lang="de-DE" dirty="0">
                <a:ea typeface="+mj-ea"/>
              </a:rPr>
              <a:t>!</a:t>
            </a:r>
          </a:p>
        </p:txBody>
      </p:sp>
      <p:sp>
        <p:nvSpPr>
          <p:cNvPr id="33795" name="Inhaltsplatzhalter 2"/>
          <p:cNvSpPr>
            <a:spLocks noGrp="1"/>
          </p:cNvSpPr>
          <p:nvPr>
            <p:ph sz="half" idx="2"/>
          </p:nvPr>
        </p:nvSpPr>
        <p:spPr>
          <a:xfrm>
            <a:off x="365125" y="2449513"/>
            <a:ext cx="6924675" cy="2457450"/>
          </a:xfrm>
        </p:spPr>
        <p:txBody>
          <a:bodyPr/>
          <a:lstStyle/>
          <a:p>
            <a:pPr eaLnBrk="1" hangingPunct="1"/>
            <a:r>
              <a:rPr lang="de-DE" alt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Georg Schneeberger</a:t>
            </a:r>
          </a:p>
          <a:p>
            <a:pPr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Faculty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Mathematics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and Computer Science</a:t>
            </a:r>
          </a:p>
          <a:p>
            <a:pPr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Database Department</a:t>
            </a:r>
          </a:p>
          <a:p>
            <a:pPr eaLnBrk="1" hangingPunct="1"/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g.m.schneeberger@gmail.de</a:t>
            </a:r>
          </a:p>
          <a:p>
            <a:pPr eaLnBrk="1" hangingPunct="1">
              <a:lnSpc>
                <a:spcPct val="110000"/>
              </a:lnSpc>
            </a:pP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www.uni-leipzig.de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Textformate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459" name="Inhaltsplatzhalter 4"/>
          <p:cNvSpPr>
            <a:spLocks noGrp="1"/>
          </p:cNvSpPr>
          <p:nvPr>
            <p:ph idx="1"/>
          </p:nvPr>
        </p:nvSpPr>
        <p:spPr>
          <a:xfrm>
            <a:off x="457200" y="1617134"/>
            <a:ext cx="8174736" cy="2985558"/>
          </a:xfrm>
        </p:spPr>
        <p:txBody>
          <a:bodyPr/>
          <a:lstStyle/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Schriftart:	Arial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Haupttitel:	Schriftgröße 28pt, Großbuchstaben, Zeilenabstand einfach, fett, 	Schwarz (auf Zwischenfolien Weiß)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Untertitel:	Schriftgröße 18pt, Zeilenabstand einfach, </a:t>
            </a:r>
            <a:b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	Schwarz (auf Zwischenfolien Weiß)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Folienüberschriften: Schriftgröße 20pt, Großbuchstaben, Zeilenabstand</a:t>
            </a:r>
            <a:b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	einfach, fett, Schwarz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Unter-Überschriften (Subheadlines): Schriftgröße 14pt, Großbuchstaben, 	Zeilenabstand einfach, Schwarz</a:t>
            </a:r>
          </a:p>
        </p:txBody>
      </p:sp>
      <p:sp>
        <p:nvSpPr>
          <p:cNvPr id="19460" name="Textplatzhalter 2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ALLGEMEIN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0A943AF0-EF9B-4966-9A63-A2F3957E838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Textformate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3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Fließtext: Schriftgröße 18pt, Zeilenabstand einfach, Schwarz</a:t>
            </a:r>
          </a:p>
          <a:p>
            <a:pPr marL="719138" lvl="1" indent="-261938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Aufzählung ab 2. Ebene: Schriftgröße 16pt, Zeilenabstand einfach, Schwarz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Kopf- und Fußzeile: Schriftgröße 12pt, Zeilenabstand einfach, Schwarz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Seitenzahl: Schriftgröße 9pt, Zeilenabstand einfach, Rot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Datumsangabe: Schriftgröße 16pt, Zeilenabstand einfach, Schwarz</a:t>
            </a:r>
          </a:p>
        </p:txBody>
      </p:sp>
      <p:sp>
        <p:nvSpPr>
          <p:cNvPr id="20484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ALLGEMEIN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Textformate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9" name="Inhaltsplatzhalter 4"/>
          <p:cNvSpPr>
            <a:spLocks noGrp="1"/>
          </p:cNvSpPr>
          <p:nvPr>
            <p:ph idx="1"/>
          </p:nvPr>
        </p:nvSpPr>
        <p:spPr>
          <a:xfrm>
            <a:off x="457200" y="1617134"/>
            <a:ext cx="8401507" cy="2985558"/>
          </a:xfrm>
        </p:spPr>
        <p:txBody>
          <a:bodyPr/>
          <a:lstStyle/>
          <a:p>
            <a:pPr marL="271463" indent="-271463" defTabSz="1254125" eaLnBrk="1" hangingPunct="1">
              <a:lnSpc>
                <a:spcPct val="120000"/>
              </a:lnSpc>
              <a:spcBef>
                <a:spcPts val="400"/>
              </a:spcBef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Tabellenkopf: Schriftgröße 14pt, Zeilenabstand einfach, Grau (50 % Schwarz)</a:t>
            </a:r>
          </a:p>
          <a:p>
            <a:pPr marL="271463" indent="-271463">
              <a:defRPr/>
            </a:pPr>
            <a:r>
              <a:rPr lang="de-DE" dirty="0"/>
              <a:t>Erste Spalte: Schriftgröße 14pt, Zeilenabstand einfach, Schwarz</a:t>
            </a:r>
          </a:p>
          <a:p>
            <a:pPr marL="271463" indent="-271463">
              <a:defRPr/>
            </a:pPr>
            <a:r>
              <a:rPr lang="de-DE" dirty="0"/>
              <a:t>Tabellenangaben: Schriftgröße 12pt, Zeilenabstand einfach, Schwarz</a:t>
            </a:r>
          </a:p>
          <a:p>
            <a:pPr marL="271463" indent="-271463">
              <a:defRPr/>
            </a:pPr>
            <a:r>
              <a:rPr lang="de-DE" dirty="0"/>
              <a:t>Rahmenlinien: 1pt Grau (50 % Schwarz) und 0,5pt Grau (50 % Schwarz)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21508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TABELLEN</a:t>
            </a:r>
          </a:p>
        </p:txBody>
      </p:sp>
      <p:graphicFrame>
        <p:nvGraphicFramePr>
          <p:cNvPr id="7" name="Tabellenplatzhalter 8"/>
          <p:cNvGraphicFramePr>
            <a:graphicFrameLocks noGrp="1"/>
          </p:cNvGraphicFramePr>
          <p:nvPr/>
        </p:nvGraphicFramePr>
        <p:xfrm>
          <a:off x="457200" y="3211513"/>
          <a:ext cx="8147050" cy="1322420"/>
        </p:xfrm>
        <a:graphic>
          <a:graphicData uri="http://schemas.openxmlformats.org/drawingml/2006/table">
            <a:tbl>
              <a:tblPr/>
              <a:tblGrid>
                <a:gridCol w="287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8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8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60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altLang="de-D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horzOverflow="overflow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26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	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26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Hervorhebung</a:t>
                      </a:r>
                      <a:endParaRPr kumimoji="0" lang="de-DE" altLang="de-DE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26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	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035D073A-125A-4B78-844D-CA560DCE7EEE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Anwendungsbeispiel</a:t>
            </a:r>
          </a:p>
        </p:txBody>
      </p:sp>
      <p:sp>
        <p:nvSpPr>
          <p:cNvPr id="32771" name="Inhaltsplatzhalter 6"/>
          <p:cNvSpPr>
            <a:spLocks noGrp="1"/>
          </p:cNvSpPr>
          <p:nvPr>
            <p:ph idx="1"/>
          </p:nvPr>
        </p:nvSpPr>
        <p:spPr>
          <a:xfrm>
            <a:off x="457200" y="4147718"/>
            <a:ext cx="8229600" cy="551289"/>
          </a:xfrm>
        </p:spPr>
        <p:txBody>
          <a:bodyPr/>
          <a:lstStyle/>
          <a:p>
            <a:pPr eaLnBrk="1" hangingPunct="1">
              <a:buFont typeface="Symbol" panose="05050102010706020507" pitchFamily="18" charset="2"/>
              <a:buNone/>
            </a:pPr>
            <a:r>
              <a:rPr lang="de-DE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Tabellenunterschrift</a:t>
            </a:r>
          </a:p>
        </p:txBody>
      </p:sp>
      <p:sp>
        <p:nvSpPr>
          <p:cNvPr id="32816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TABELLEN</a:t>
            </a:r>
          </a:p>
        </p:txBody>
      </p:sp>
      <p:graphicFrame>
        <p:nvGraphicFramePr>
          <p:cNvPr id="10" name="Tabellenplatzhalter 8"/>
          <p:cNvGraphicFramePr>
            <a:graphicFrameLocks noGrp="1"/>
          </p:cNvGraphicFramePr>
          <p:nvPr/>
        </p:nvGraphicFramePr>
        <p:xfrm>
          <a:off x="539750" y="1719263"/>
          <a:ext cx="8147050" cy="2343148"/>
        </p:xfrm>
        <a:graphic>
          <a:graphicData uri="http://schemas.openxmlformats.org/drawingml/2006/table">
            <a:tbl>
              <a:tblPr/>
              <a:tblGrid>
                <a:gridCol w="287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8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8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1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altLang="de-D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horzOverflow="overflow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	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	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Hervorhebung</a:t>
                      </a:r>
                      <a:endParaRPr kumimoji="0" lang="de-DE" altLang="de-DE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2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2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2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2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Farben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  <a:defRPr/>
            </a:pPr>
            <a:r>
              <a:rPr lang="de-DE" dirty="0"/>
              <a:t>Folgende Farben können für </a:t>
            </a:r>
            <a:r>
              <a:rPr lang="de-DE" dirty="0" err="1"/>
              <a:t>SmartArts</a:t>
            </a:r>
            <a:r>
              <a:rPr lang="de-DE" dirty="0"/>
              <a:t>, </a:t>
            </a:r>
            <a:r>
              <a:rPr lang="de-DE" dirty="0" err="1"/>
              <a:t>Diagramme,Tabellen</a:t>
            </a:r>
            <a:r>
              <a:rPr lang="de-DE" dirty="0"/>
              <a:t> und Hervorhebungen verwendet werden (RGB):</a:t>
            </a:r>
          </a:p>
          <a:p>
            <a:pPr marL="271463" indent="-271463">
              <a:defRPr/>
            </a:pPr>
            <a:r>
              <a:rPr lang="de-DE" dirty="0"/>
              <a:t>Granat: 176 / 47 / 44</a:t>
            </a:r>
          </a:p>
          <a:p>
            <a:pPr marL="271463" indent="-271463">
              <a:defRPr/>
            </a:pPr>
            <a:r>
              <a:rPr lang="de-DE" dirty="0"/>
              <a:t>Karneol: 214 / 66 / 66</a:t>
            </a:r>
          </a:p>
          <a:p>
            <a:pPr marL="271463" indent="-271463">
              <a:defRPr/>
            </a:pPr>
            <a:r>
              <a:rPr lang="de-DE" dirty="0"/>
              <a:t>Aquamarin: 138 / 194 / 209</a:t>
            </a:r>
          </a:p>
          <a:p>
            <a:pPr marL="271463" indent="-271463">
              <a:defRPr/>
            </a:pPr>
            <a:r>
              <a:rPr lang="de-DE" dirty="0"/>
              <a:t>Hellgrau: 201 / 201 / 201</a:t>
            </a:r>
          </a:p>
          <a:p>
            <a:pPr marL="271463" indent="-271463">
              <a:defRPr/>
            </a:pPr>
            <a:r>
              <a:rPr lang="de-DE" dirty="0"/>
              <a:t>Basalt:  38 / 42 / 49</a:t>
            </a:r>
          </a:p>
          <a:p>
            <a:pPr marL="271463" indent="-271463">
              <a:defRPr/>
            </a:pPr>
            <a:endParaRPr lang="de-DE" dirty="0"/>
          </a:p>
          <a:p>
            <a:pPr marL="0" indent="0">
              <a:buNone/>
              <a:defRPr/>
            </a:pPr>
            <a:r>
              <a:rPr lang="de-DE" dirty="0"/>
              <a:t>Es können außerdem Abstufungen der Farbwerte in 20%-Schritten z. B. für Diagramme genutzt werden.</a:t>
            </a:r>
          </a:p>
        </p:txBody>
      </p:sp>
      <p:sp>
        <p:nvSpPr>
          <p:cNvPr id="12" name="Rechteck 11"/>
          <p:cNvSpPr/>
          <p:nvPr/>
        </p:nvSpPr>
        <p:spPr>
          <a:xfrm>
            <a:off x="3729038" y="1911821"/>
            <a:ext cx="360362" cy="2127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3729038" y="2233975"/>
            <a:ext cx="360362" cy="21272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3729038" y="2571693"/>
            <a:ext cx="360362" cy="21272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srgbClr val="FF0000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3729038" y="2906844"/>
            <a:ext cx="360362" cy="212725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2" name="Rechteck 21"/>
          <p:cNvSpPr/>
          <p:nvPr/>
        </p:nvSpPr>
        <p:spPr>
          <a:xfrm>
            <a:off x="3729038" y="3231231"/>
            <a:ext cx="360362" cy="21272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9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ster1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ower_point_16zu9" id="{1181D9DB-714D-49F6-A83C-C4AF9318B186}" vid="{22EF7C1A-C851-4607-955F-A39D34BBF18E}"/>
    </a:ext>
  </a:extLst>
</a:theme>
</file>

<file path=ppt/theme/theme2.xml><?xml version="1.0" encoding="utf-8"?>
<a:theme xmlns:a="http://schemas.openxmlformats.org/drawingml/2006/main" name="Master2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i="0" smtClean="0">
            <a:latin typeface="+mn-lt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ower_point_16zu9" id="{1181D9DB-714D-49F6-A83C-C4AF9318B186}" vid="{3E8017D9-3903-4FE7-B93D-5C81E91E63A2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power_point_16zu9</Template>
  <TotalTime>0</TotalTime>
  <Words>1561</Words>
  <Application>Microsoft Office PowerPoint</Application>
  <PresentationFormat>Bildschirmpräsentation (16:9)</PresentationFormat>
  <Paragraphs>369</Paragraphs>
  <Slides>45</Slides>
  <Notes>12</Notes>
  <HiddenSlides>18</HiddenSlides>
  <MMClips>1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52" baseType="lpstr">
      <vt:lpstr>Futura</vt:lpstr>
      <vt:lpstr>Arial</vt:lpstr>
      <vt:lpstr>Calibri</vt:lpstr>
      <vt:lpstr>Symbol</vt:lpstr>
      <vt:lpstr>Master1_UniLeipzig_PPT Vorlage</vt:lpstr>
      <vt:lpstr>Master2_UniLeipzig_PPT Vorlage</vt:lpstr>
      <vt:lpstr>Diagramm</vt:lpstr>
      <vt:lpstr>End-to-End Reinforcement Learning of a CNN to achieve an autonomous driving agent resilient to light changes</vt:lpstr>
      <vt:lpstr>Outline </vt:lpstr>
      <vt:lpstr>Answering the questions</vt:lpstr>
      <vt:lpstr>Formatierungsanmerkung</vt:lpstr>
      <vt:lpstr>Textformate</vt:lpstr>
      <vt:lpstr>Textformate</vt:lpstr>
      <vt:lpstr>Textformate</vt:lpstr>
      <vt:lpstr>Anwendungsbeispiel</vt:lpstr>
      <vt:lpstr>Farben</vt:lpstr>
      <vt:lpstr>Anwendungs-beispiele</vt:lpstr>
      <vt:lpstr>Noch Eine Zwischenfolie mit Bild</vt:lpstr>
      <vt:lpstr>Previous Work at the scads </vt:lpstr>
      <vt:lpstr>Train an Agent to Drive a Vehicle in a Simulated Environment Using Reinforcement Learning</vt:lpstr>
      <vt:lpstr>Autonomous driving task </vt:lpstr>
      <vt:lpstr>Autonomous driving task</vt:lpstr>
      <vt:lpstr>Research questions </vt:lpstr>
      <vt:lpstr>Research question 1</vt:lpstr>
      <vt:lpstr>Research question 2</vt:lpstr>
      <vt:lpstr>Research question 3</vt:lpstr>
      <vt:lpstr>Anwendungsbeispiel</vt:lpstr>
      <vt:lpstr>Related work </vt:lpstr>
      <vt:lpstr>Previous work</vt:lpstr>
      <vt:lpstr>Implementation / Methods </vt:lpstr>
      <vt:lpstr>RL Training Algorithm - PPO</vt:lpstr>
      <vt:lpstr>RL Training REWARD FUNCTION</vt:lpstr>
      <vt:lpstr>Agent / Network Description</vt:lpstr>
      <vt:lpstr>Reinforcement learning training setup</vt:lpstr>
      <vt:lpstr>RL Training / Progress Monitoring</vt:lpstr>
      <vt:lpstr>Experimentation</vt:lpstr>
      <vt:lpstr>Experimentation</vt:lpstr>
      <vt:lpstr>Evaluation</vt:lpstr>
      <vt:lpstr>Agent evaluation</vt:lpstr>
      <vt:lpstr>Agent evaluation</vt:lpstr>
      <vt:lpstr>Jetbot processing power evaluation</vt:lpstr>
      <vt:lpstr>Conclusion</vt:lpstr>
      <vt:lpstr>Conclusion</vt:lpstr>
      <vt:lpstr>Anwendungsbeispiel</vt:lpstr>
      <vt:lpstr>Anwendungsbeispiel</vt:lpstr>
      <vt:lpstr>Anwendungsbeispiel</vt:lpstr>
      <vt:lpstr>Anwendungsbeispiel</vt:lpstr>
      <vt:lpstr>Anwendungsbeispiel</vt:lpstr>
      <vt:lpstr>PowerPoint-Präsentation</vt:lpstr>
      <vt:lpstr>Anwendungs-beispiel</vt:lpstr>
      <vt:lpstr>Anwendungsbeispiel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End-to-End Reinforcement Learning of a CNN to achieve an autonomous driving agent resilient to light changes</dc:title>
  <dc:creator>Reiner Schneeberger</dc:creator>
  <cp:lastModifiedBy>Reiner Schneeberger</cp:lastModifiedBy>
  <cp:revision>63</cp:revision>
  <cp:lastPrinted>2017-09-28T12:33:25Z</cp:lastPrinted>
  <dcterms:created xsi:type="dcterms:W3CDTF">2023-12-05T15:12:24Z</dcterms:created>
  <dcterms:modified xsi:type="dcterms:W3CDTF">2023-12-12T00:12:23Z</dcterms:modified>
</cp:coreProperties>
</file>